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323" r:id="rId8"/>
    <p:sldId id="263" r:id="rId9"/>
    <p:sldId id="264" r:id="rId10"/>
    <p:sldId id="265" r:id="rId11"/>
    <p:sldId id="266" r:id="rId12"/>
    <p:sldId id="267" r:id="rId13"/>
    <p:sldId id="269" r:id="rId14"/>
    <p:sldId id="273" r:id="rId15"/>
    <p:sldId id="274" r:id="rId16"/>
    <p:sldId id="324" r:id="rId17"/>
    <p:sldId id="280" r:id="rId18"/>
    <p:sldId id="276" r:id="rId19"/>
    <p:sldId id="282" r:id="rId20"/>
    <p:sldId id="277" r:id="rId21"/>
    <p:sldId id="283" r:id="rId22"/>
    <p:sldId id="278" r:id="rId23"/>
    <p:sldId id="286" r:id="rId24"/>
    <p:sldId id="287" r:id="rId25"/>
    <p:sldId id="288" r:id="rId26"/>
    <p:sldId id="303" r:id="rId27"/>
    <p:sldId id="294" r:id="rId28"/>
    <p:sldId id="295" r:id="rId29"/>
    <p:sldId id="297" r:id="rId30"/>
    <p:sldId id="327" r:id="rId31"/>
    <p:sldId id="328" r:id="rId32"/>
    <p:sldId id="300" r:id="rId33"/>
    <p:sldId id="329" r:id="rId34"/>
    <p:sldId id="330" r:id="rId35"/>
    <p:sldId id="298" r:id="rId36"/>
    <p:sldId id="331" r:id="rId37"/>
    <p:sldId id="332" r:id="rId38"/>
    <p:sldId id="302" r:id="rId39"/>
    <p:sldId id="304" r:id="rId40"/>
    <p:sldId id="305" r:id="rId41"/>
    <p:sldId id="309" r:id="rId42"/>
    <p:sldId id="333" r:id="rId43"/>
    <p:sldId id="334" r:id="rId44"/>
    <p:sldId id="335" r:id="rId45"/>
    <p:sldId id="313" r:id="rId46"/>
    <p:sldId id="336" r:id="rId47"/>
    <p:sldId id="337" r:id="rId48"/>
    <p:sldId id="338" r:id="rId49"/>
    <p:sldId id="315" r:id="rId50"/>
    <p:sldId id="339" r:id="rId51"/>
    <p:sldId id="314" r:id="rId52"/>
    <p:sldId id="316" r:id="rId53"/>
    <p:sldId id="317" r:id="rId54"/>
    <p:sldId id="340" r:id="rId55"/>
    <p:sldId id="341" r:id="rId56"/>
    <p:sldId id="342" r:id="rId57"/>
    <p:sldId id="343" r:id="rId58"/>
    <p:sldId id="344" r:id="rId59"/>
    <p:sldId id="321" r:id="rId60"/>
    <p:sldId id="322" r:id="rId61"/>
    <p:sldId id="345" r:id="rId62"/>
    <p:sldId id="262" r:id="rId63"/>
    <p:sldId id="325" r:id="rId64"/>
    <p:sldId id="326" r:id="rId65"/>
    <p:sldId id="291" r:id="rId66"/>
    <p:sldId id="292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go Peres França" initials="TPF" lastIdx="1" clrIdx="0">
    <p:extLst>
      <p:ext uri="{19B8F6BF-5375-455C-9EA6-DF929625EA0E}">
        <p15:presenceInfo xmlns:p15="http://schemas.microsoft.com/office/powerpoint/2012/main" userId="fa2abfaf0292d5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7D1E1-33FD-474B-963C-64E93411A652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8D766-3516-4932-ACBC-AFC2AFC40C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77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Tráfego, qualidade das estradas, custo do pedágio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2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Pais são divididos em ramos. Ramos são sorteados. Pronto.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30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Remoção de ciclos. Poda. Explicar rapidamente a mutação.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57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Trivial. No ACO original... Depósito nos itens.  Enxerga-se todos os itens VÁLIDOS. Múltiplas heurísticas. Quanto maior o feromônio e melhor a heurística, maior a probabilidade do item ser escolhido. NÃO EXPLICAR AS FÓRMULAS!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09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PULE ESTE SLIDE!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1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81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ESQUEÇA O FLUXOGRAMA! Descreva rapidamente a ideia do processo de construção da solução.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8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Rápido! Não enrole aqui! NDS – MEANDS (AEMMD) – SUBPROBLEMAS SÃO TODAS AS COMBINAÇÕES POSSIVEIS DE OBJETIVO: 2 a 2, ...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08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 pergunta de cada vez!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95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Explique em maiores detalhes apenas o último retângulo: O SUBPROBLEMA TEM SEU ARQUIVO ATUALIZADO; AS SOLUÇÕES ADD ATUALIZAM A TAB DE FEROMONIOS INCREMENTANDO. REMOVIDAS EVAPORAM. ATUALIZA CONVERGÊNCIA, SE &gt; 10, SUBSTITUI.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31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53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falar sobre outros </a:t>
            </a:r>
            <a:r>
              <a:rPr lang="pt-BR" dirty="0" err="1"/>
              <a:t>PMMs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3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PULAR ESTE SLIDE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6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ANALIZE CONJUNTA COM OS PROXIMOS 2 SLIDES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04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7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Nsga2 e spea2 melhores 2 e 3. AEMMT melhor a partir de 4. Se PS importante: MOEA/D.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41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ANÁLISE CONJUNTO PROXIMOS 2. Surpresa NSGA3. A partir de 5 AEMMT. MOEAD PS.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25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Surpresa NSGA3. A partir de 5 AEMMT. MOEAD PS.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02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Segunda etapa usada para criar o modelo para o PRM no ACO e aperfeiçoar o algoritmo proposto. PASSAR RAPIDAMENTE.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42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CONCLUSÃO APENAS: MODELO EXPLICADO ANTERIORMENTE, COM FORMIGAS EM VARIAS POSIÇÕES.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2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Amostragem é melhor e mais rápido. Aleatoriedade gera maior exploração.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55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Conclusão apenas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18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Pular este slide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66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MACO/NDS, AEMMD. Excluir 2  3 objetivos. Problemas menos complexos.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98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PULAR ESTE SLIDE!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4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ANÁLISE RÁPIDA!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66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Destacar SD do AEMMD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26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ANÁLISE RÁPIDA. AEMMD E MACO/NDS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48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DESTACAR O TEMPO DO MACO/NDS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08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Desconsiderando o tempo de execução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79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Algoritmos foram ajustados para não serem limitados quanto ao tamanho do Pareto abaixo dos demais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30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PULE ESTE SLIDE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31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ANÁLISE CONJUNTA COM OS PROXIMOS 2 SLIDES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27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376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Análise SEPARADA!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640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SPEA2-SDE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253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Mais complexo favorece MACO/NDS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SEJA RÁPIDO: Diversas formulações de objetivo, variando de 2 a 6 funções / Paralelo com PMM. 5 instâncias com níveis de complexidade diferente / Paralelo com PMM.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1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Evolução das espécies de Darwin. Adaptam a ideia de aleatoriedade, cruzamento, mutação e seleção para a evolução de soluções. NÃO EXPLICAR FLUXOGRAMA.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Busca por comida por formigas em um formigueiro. Feromônios, depósito, evaporação. Explicar tabela de feromônios e atualizações. Explicar heurísticas. Não entrar em muitos detalhes sobre o fluxo.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5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Citar apenas. Explicar rapidamente a necessidade de </a:t>
            </a:r>
            <a:r>
              <a:rPr lang="pt-BR" dirty="0" err="1"/>
              <a:t>Ags</a:t>
            </a:r>
            <a:r>
              <a:rPr lang="pt-BR" dirty="0"/>
              <a:t> many-objective.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50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Precisamos de modelos para o PMM e PRM para aplica-los aos </a:t>
            </a:r>
            <a:r>
              <a:rPr lang="pt-BR" dirty="0" err="1"/>
              <a:t>AGs</a:t>
            </a:r>
            <a:r>
              <a:rPr lang="pt-BR" dirty="0"/>
              <a:t> e </a:t>
            </a:r>
            <a:r>
              <a:rPr lang="pt-BR" dirty="0" err="1"/>
              <a:t>ACOs</a:t>
            </a:r>
            <a:r>
              <a:rPr lang="pt-BR" dirty="0"/>
              <a:t>. O modelo mais simples... SEJA RÁPIDO!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D766-3516-4932-ACBC-AFC2AFC40C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9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7E21-8985-4036-87BC-C44353D486C8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7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B186-E4C4-459A-B6D4-77E46406A6C5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6A09-C0C4-458D-9D84-68EA05275EC7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8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72B1-B0C1-415E-AD97-E35B120C82F8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6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9FDBD-1DB6-48F2-844C-45A126608909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6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3C98E-FC6B-415A-9955-3AB5251015EA}" type="datetime1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7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9AD6-152C-429D-BAD1-16619C3C62D0}" type="datetime1">
              <a:rPr lang="en-US" smtClean="0"/>
              <a:t>6/15/2018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3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A4CF5-67CA-4569-9383-559C8056D474}" type="datetime1">
              <a:rPr lang="en-US" smtClean="0"/>
              <a:t>6/15/2018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49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D60D-331C-4E43-AF41-46C81957A94F}" type="datetime1">
              <a:rPr lang="en-US" smtClean="0"/>
              <a:t>6/15/2018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52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B2D27-4F52-4EFC-807F-37E1A8854BB0}" type="datetime1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7402-5258-42CF-85B5-3EF7CC270340}" type="datetime1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8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DA9BD-622F-43FE-BD29-A4DCC3BE9798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4842B-8C2D-4595-9A76-8132E404A2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7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1E533-1F90-4248-9217-4704A71AB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Defesa de mestrado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2C39D0-57F4-40FF-807E-F9C7132C9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Estratégias bio-inspiradas aplicadas em</a:t>
            </a:r>
            <a:br>
              <a:rPr lang="pt-BR" dirty="0"/>
            </a:br>
            <a:r>
              <a:rPr lang="pt-BR" dirty="0"/>
              <a:t>problemas discretos com muitos objetivos</a:t>
            </a:r>
            <a:endParaRPr lang="en-US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664147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B378E4E-2414-4D2E-82C4-41B17D33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1</a:t>
            </a:fld>
            <a:endParaRPr lang="en-US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C1A2D5-18CE-441D-A18F-7F7DF60E003F}"/>
              </a:ext>
            </a:extLst>
          </p:cNvPr>
          <p:cNvSpPr txBox="1"/>
          <p:nvPr/>
        </p:nvSpPr>
        <p:spPr>
          <a:xfrm>
            <a:off x="2610629" y="4904640"/>
            <a:ext cx="3922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Autor: Tiago Peres França</a:t>
            </a:r>
          </a:p>
          <a:p>
            <a:pPr algn="ctr"/>
            <a:r>
              <a:rPr lang="pt-BR" sz="1600" dirty="0"/>
              <a:t>Orientadora: Gina Maira Barbosa de Oliveira</a:t>
            </a:r>
          </a:p>
          <a:p>
            <a:pPr algn="ctr"/>
            <a:r>
              <a:rPr lang="pt-BR" sz="1600" dirty="0" err="1"/>
              <a:t>Co-orientador</a:t>
            </a:r>
            <a:r>
              <a:rPr lang="pt-BR" sz="1600" dirty="0"/>
              <a:t>: Luiz Gustavo Almeida Martins</a:t>
            </a:r>
            <a:endParaRPr lang="en-US" sz="16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3307F6C-3299-4609-948C-C5CA9419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33" y="1030288"/>
            <a:ext cx="940695" cy="93668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5DF447-34A4-4DB0-8352-BFD7779D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453" y="1087601"/>
            <a:ext cx="1099526" cy="8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4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Otimização bio-inspirada (</a:t>
            </a:r>
            <a:r>
              <a:rPr lang="pt-BR" sz="3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AGs</a:t>
            </a:r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5286920-812E-4CB5-8E9E-BE5B0E835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2300" y="1732098"/>
            <a:ext cx="8094690" cy="45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9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Otimização bio-inspirada (</a:t>
            </a:r>
            <a:r>
              <a:rPr lang="pt-BR" sz="3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ACOs</a:t>
            </a:r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DFBC0BB-22FF-4D24-81AF-DAA0A0F57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2000" y="1557350"/>
            <a:ext cx="7884567" cy="482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2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Algoritmos multiobjetivos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latin typeface="+mj-lt"/>
              </a:rPr>
              <a:t>AGs</a:t>
            </a:r>
            <a:r>
              <a:rPr lang="pt-BR" dirty="0">
                <a:latin typeface="+mj-lt"/>
              </a:rPr>
              <a:t> clássicos:</a:t>
            </a:r>
          </a:p>
          <a:p>
            <a:pPr lvl="1"/>
            <a:r>
              <a:rPr lang="pt-BR" dirty="0">
                <a:latin typeface="+mj-lt"/>
              </a:rPr>
              <a:t>NSGA-II, SPEA2</a:t>
            </a:r>
          </a:p>
          <a:p>
            <a:pPr lvl="1"/>
            <a:endParaRPr lang="pt-BR" u="sng" dirty="0">
              <a:latin typeface="+mj-lt"/>
            </a:endParaRPr>
          </a:p>
          <a:p>
            <a:r>
              <a:rPr lang="pt-BR" dirty="0" err="1">
                <a:latin typeface="+mj-lt"/>
              </a:rPr>
              <a:t>AGs</a:t>
            </a:r>
            <a:r>
              <a:rPr lang="pt-BR" dirty="0">
                <a:latin typeface="+mj-lt"/>
              </a:rPr>
              <a:t> </a:t>
            </a:r>
            <a:r>
              <a:rPr lang="pt-BR" i="1" dirty="0">
                <a:latin typeface="+mj-lt"/>
              </a:rPr>
              <a:t>many-objective</a:t>
            </a:r>
          </a:p>
          <a:p>
            <a:pPr lvl="1"/>
            <a:r>
              <a:rPr lang="pt-BR" dirty="0">
                <a:latin typeface="+mj-lt"/>
              </a:rPr>
              <a:t>MOEA/D, MEAMT (AEMMT), MEANDS (AEMMD), NSGA-III, SPEA2-SDE</a:t>
            </a:r>
          </a:p>
          <a:p>
            <a:pPr lvl="1"/>
            <a:endParaRPr lang="pt-BR" u="sng" dirty="0">
              <a:latin typeface="+mj-lt"/>
            </a:endParaRPr>
          </a:p>
          <a:p>
            <a:r>
              <a:rPr lang="pt-BR" dirty="0" err="1">
                <a:latin typeface="+mj-lt"/>
              </a:rPr>
              <a:t>ACOs</a:t>
            </a:r>
            <a:r>
              <a:rPr lang="pt-BR" dirty="0">
                <a:latin typeface="+mj-lt"/>
              </a:rPr>
              <a:t> </a:t>
            </a:r>
            <a:r>
              <a:rPr lang="pt-BR" i="1" dirty="0">
                <a:latin typeface="+mj-lt"/>
              </a:rPr>
              <a:t>many-objective</a:t>
            </a:r>
          </a:p>
          <a:p>
            <a:pPr lvl="1"/>
            <a:r>
              <a:rPr lang="pt-BR" dirty="0">
                <a:latin typeface="+mj-lt"/>
              </a:rPr>
              <a:t>MOACS, MOEA/D-ACO, MACO/NDS</a:t>
            </a:r>
          </a:p>
        </p:txBody>
      </p:sp>
    </p:spTree>
    <p:extLst>
      <p:ext uri="{BB962C8B-B14F-4D97-AF65-F5344CB8AC3E}">
        <p14:creationId xmlns:p14="http://schemas.microsoft.com/office/powerpoint/2010/main" val="84730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Construindo um AG para o PMM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latin typeface="+mj-lt"/>
              </a:rPr>
              <a:t>Representação da solução</a:t>
            </a:r>
          </a:p>
          <a:p>
            <a:pPr lvl="1"/>
            <a:r>
              <a:rPr lang="pt-BR" dirty="0">
                <a:latin typeface="+mj-lt"/>
              </a:rPr>
              <a:t>Vetor binário. Ex.: </a:t>
            </a:r>
            <a:r>
              <a:rPr lang="en-US" dirty="0">
                <a:latin typeface="+mj-lt"/>
              </a:rPr>
              <a:t>[1,0,0,1,0,1,1,0,0,0].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Geração da população inicial</a:t>
            </a:r>
          </a:p>
          <a:p>
            <a:pPr lvl="1"/>
            <a:r>
              <a:rPr lang="pt-BR" dirty="0">
                <a:latin typeface="+mj-lt"/>
              </a:rPr>
              <a:t>Vetores aleatórios com correção de soluções inválidas.</a:t>
            </a:r>
          </a:p>
          <a:p>
            <a:r>
              <a:rPr lang="pt-BR" dirty="0">
                <a:latin typeface="+mj-lt"/>
              </a:rPr>
              <a:t>Cruzamento</a:t>
            </a:r>
          </a:p>
          <a:p>
            <a:pPr lvl="1"/>
            <a:r>
              <a:rPr lang="pt-BR" i="1" dirty="0">
                <a:latin typeface="+mj-lt"/>
              </a:rPr>
              <a:t>Crossover uniforme</a:t>
            </a:r>
          </a:p>
          <a:p>
            <a:endParaRPr lang="pt-BR" i="1" dirty="0">
              <a:latin typeface="+mj-lt"/>
            </a:endParaRPr>
          </a:p>
          <a:p>
            <a:endParaRPr lang="pt-BR" dirty="0">
              <a:latin typeface="+mj-lt"/>
            </a:endParaRPr>
          </a:p>
          <a:p>
            <a:endParaRPr lang="pt-BR" dirty="0">
              <a:latin typeface="+mj-lt"/>
            </a:endParaRPr>
          </a:p>
          <a:p>
            <a:endParaRPr lang="pt-BR" dirty="0">
              <a:latin typeface="+mj-lt"/>
            </a:endParaRP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Mutação: inversão binária</a:t>
            </a:r>
          </a:p>
          <a:p>
            <a:endParaRPr lang="pt-BR" dirty="0">
              <a:latin typeface="+mj-lt"/>
            </a:endParaRPr>
          </a:p>
          <a:p>
            <a:pPr lvl="1"/>
            <a:endParaRPr lang="en-US" sz="2800" dirty="0">
              <a:latin typeface="+mj-l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435D30-F73C-485F-AB03-9B8EA8E87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91" y="3761477"/>
            <a:ext cx="7690104" cy="17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8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Construindo um AG para o PRM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latin typeface="+mj-lt"/>
              </a:rPr>
              <a:t>Representação da solução: árvore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Geração da população inicial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+mj-lt"/>
              </a:rPr>
              <a:t>Inicia-se um grafo 𝑆 apenas com o vértice </a:t>
            </a:r>
            <a:r>
              <a:rPr lang="pt-BR" dirty="0" err="1">
                <a:latin typeface="+mj-lt"/>
              </a:rPr>
              <a:t>raíz</a:t>
            </a:r>
            <a:r>
              <a:rPr lang="pt-BR" dirty="0">
                <a:latin typeface="+mj-lt"/>
              </a:rPr>
              <a:t> 𝑟. 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+mj-lt"/>
              </a:rPr>
              <a:t>Extrair um destino aleatório 𝑑 ∈ 𝐷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+mj-lt"/>
              </a:rPr>
              <a:t>Com base no grafo de entrada 𝐺, criar um caminho em 𝑆 entre qualquer um de seus vértices atuais e 𝑑.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+mj-lt"/>
              </a:rPr>
              <a:t>Repete até que todos os nós destinos estejam no grafo 𝑆.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+mj-lt"/>
              </a:rPr>
              <a:t>Remove os ciclos de 𝑆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+mj-lt"/>
              </a:rPr>
              <a:t>Poda a árvore </a:t>
            </a:r>
            <a:r>
              <a:rPr lang="pt-BR" sz="2000" dirty="0"/>
              <a:t>𝑆</a:t>
            </a:r>
            <a:endParaRPr lang="pt-BR" dirty="0">
              <a:latin typeface="+mj-lt"/>
            </a:endParaRPr>
          </a:p>
          <a:p>
            <a:pPr lvl="1"/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318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Construindo um AG para o PRM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9400"/>
            <a:ext cx="7886700" cy="4351338"/>
          </a:xfrm>
        </p:spPr>
        <p:txBody>
          <a:bodyPr>
            <a:normAutofit/>
          </a:bodyPr>
          <a:lstStyle/>
          <a:p>
            <a:r>
              <a:rPr lang="pt-BR" dirty="0">
                <a:latin typeface="+mj-lt"/>
              </a:rPr>
              <a:t>Cruzamento por caminho e mutação:</a:t>
            </a:r>
          </a:p>
          <a:p>
            <a:pPr lvl="1"/>
            <a:endParaRPr lang="en-US" sz="2800" dirty="0">
              <a:latin typeface="+mj-l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3A809C9-9AF3-4E89-9FD8-EB3DCA524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2043962"/>
            <a:ext cx="1243178" cy="432908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21C840-6ECC-4A6E-A6E1-240CC99E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481" y="2106977"/>
            <a:ext cx="1006924" cy="42565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58977E7-84BF-4C6C-B59D-8D90C369E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26" y="2073417"/>
            <a:ext cx="1411327" cy="429962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0D340E8-D526-4208-BD07-F102471C0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635" y="2111882"/>
            <a:ext cx="1193316" cy="425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4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Construindo um AG para o PRM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16</a:t>
            </a:fld>
            <a:endParaRPr lang="en-US" dirty="0"/>
          </a:p>
        </p:txBody>
      </p:sp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180BAAA3-6430-4B35-ADB1-F2CEA1A04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33600" y="1453254"/>
            <a:ext cx="4819650" cy="503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4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Construindo um ACO para o PMM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+mj-lt"/>
              </a:rPr>
              <a:t>Construção da solução</a:t>
            </a:r>
          </a:p>
          <a:p>
            <a:pPr lvl="1"/>
            <a:r>
              <a:rPr lang="pt-BR" sz="2800" dirty="0">
                <a:latin typeface="+mj-lt"/>
              </a:rPr>
              <a:t>Depósito de feromônios nos itens</a:t>
            </a:r>
          </a:p>
          <a:p>
            <a:pPr lvl="1"/>
            <a:r>
              <a:rPr lang="pt-BR" sz="2800" dirty="0">
                <a:latin typeface="+mj-lt"/>
              </a:rPr>
              <a:t>Uma heurística para cada valor de lucro (objetivo) + uma heurística para o peso.</a:t>
            </a:r>
          </a:p>
          <a:p>
            <a:pPr lvl="1"/>
            <a:endParaRPr lang="pt-BR" sz="2800" dirty="0">
              <a:latin typeface="+mj-lt"/>
            </a:endParaRPr>
          </a:p>
          <a:p>
            <a:pPr lvl="1"/>
            <a:endParaRPr lang="pt-BR" sz="2800" dirty="0">
              <a:latin typeface="+mj-lt"/>
            </a:endParaRPr>
          </a:p>
          <a:p>
            <a:pPr lvl="1"/>
            <a:endParaRPr lang="pt-BR" sz="2800" dirty="0">
              <a:latin typeface="+mj-lt"/>
            </a:endParaRPr>
          </a:p>
          <a:p>
            <a:pPr lvl="1"/>
            <a:endParaRPr lang="pt-BR" sz="2800" dirty="0">
              <a:latin typeface="+mj-lt"/>
            </a:endParaRPr>
          </a:p>
          <a:p>
            <a:pPr lvl="1"/>
            <a:endParaRPr lang="en-US" sz="2800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2CAA83-AFAC-4D25-A0A3-0C3AD66B1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675" y="3874472"/>
            <a:ext cx="5866790" cy="7392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D64431-AA82-449C-B033-DC9FE83CA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004" y="4803444"/>
            <a:ext cx="4037991" cy="76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84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Construindo um ACO para o PMM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sz="2800" dirty="0">
                <a:latin typeface="+mj-lt"/>
              </a:rPr>
              <a:t>Para decidir qual item incorporar na solução:</a:t>
            </a:r>
          </a:p>
          <a:p>
            <a:pPr lvl="2"/>
            <a:r>
              <a:rPr lang="pt-BR" sz="2400" dirty="0">
                <a:latin typeface="+mj-lt"/>
              </a:rPr>
              <a:t>Considera-se todos os itens possíveis (que ainda não foram incluídos e que não ultrapassariam a capacidade da mochila).</a:t>
            </a:r>
          </a:p>
          <a:p>
            <a:pPr lvl="2"/>
            <a:r>
              <a:rPr lang="pt-BR" sz="2400" dirty="0">
                <a:latin typeface="+mj-lt"/>
              </a:rPr>
              <a:t>Calcula-se a probabilidade de acordo com a quantidade de feromônio em cada item e com a heurística relativa ao mesmo.</a:t>
            </a:r>
          </a:p>
          <a:p>
            <a:pPr lvl="1"/>
            <a:endParaRPr lang="en-US" sz="2800" dirty="0">
              <a:latin typeface="+mj-l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394AC3-15A1-4808-B515-A40C14DDB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229" y="4759948"/>
            <a:ext cx="5445123" cy="9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0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Construindo um ACO para o PMM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86" y="2786514"/>
            <a:ext cx="7886700" cy="2212974"/>
          </a:xfrm>
        </p:spPr>
        <p:txBody>
          <a:bodyPr>
            <a:normAutofit/>
          </a:bodyPr>
          <a:lstStyle/>
          <a:p>
            <a:r>
              <a:rPr lang="pt-BR" dirty="0">
                <a:latin typeface="+mj-lt"/>
              </a:rPr>
              <a:t>Amostragem: A fim de reduzir a complexidade do algoritmo de construção da solução para o PMM, ao invés de se utilizar a lista completa de itens possíveis (</a:t>
            </a:r>
            <a:r>
              <a:rPr lang="pt-BR" i="1" dirty="0">
                <a:latin typeface="+mj-lt"/>
              </a:rPr>
              <a:t>𝐸𝑥𝑝</a:t>
            </a:r>
            <a:r>
              <a:rPr lang="pt-BR" dirty="0">
                <a:latin typeface="+mj-lt"/>
              </a:rPr>
              <a:t>), utiliza-se uma amostra </a:t>
            </a:r>
            <a:r>
              <a:rPr lang="en-US" dirty="0" err="1">
                <a:latin typeface="+mj-lt"/>
              </a:rPr>
              <a:t>desse</a:t>
            </a:r>
            <a:r>
              <a:rPr lang="en-US" dirty="0">
                <a:latin typeface="+mj-lt"/>
              </a:rPr>
              <a:t> conjunto (</a:t>
            </a:r>
            <a:r>
              <a:rPr lang="en-US" i="1" dirty="0">
                <a:latin typeface="+mj-lt"/>
              </a:rPr>
              <a:t>𝐸𝑥𝑝 </a:t>
            </a:r>
            <a:r>
              <a:rPr lang="en-US" dirty="0">
                <a:latin typeface="+mj-lt"/>
              </a:rPr>
              <a:t>′).</a:t>
            </a:r>
          </a:p>
        </p:txBody>
      </p:sp>
    </p:spTree>
    <p:extLst>
      <p:ext uri="{BB962C8B-B14F-4D97-AF65-F5344CB8AC3E}">
        <p14:creationId xmlns:p14="http://schemas.microsoft.com/office/powerpoint/2010/main" val="203750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Introdução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FAC7FE7-A865-45C4-99AF-27FDC1D29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Otimização multiobjetivo: </a:t>
            </a:r>
          </a:p>
          <a:p>
            <a:pPr lvl="1">
              <a:spcAft>
                <a:spcPts val="1200"/>
              </a:spcAft>
            </a:pPr>
            <a:r>
              <a:rPr lang="pt-B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Otimização: maximizar ou minimizar um aspecto do problema.</a:t>
            </a:r>
          </a:p>
          <a:p>
            <a:pPr lvl="1">
              <a:spcAft>
                <a:spcPts val="1200"/>
              </a:spcAft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múltiplas funções para minimizar ou maximizar;</a:t>
            </a:r>
          </a:p>
          <a:p>
            <a:pPr lvl="1">
              <a:spcAft>
                <a:spcPts val="1200"/>
              </a:spcAft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Qual solução é melhor? Dominância de Pareto;</a:t>
            </a:r>
          </a:p>
          <a:p>
            <a:pPr lvl="1">
              <a:spcAft>
                <a:spcPts val="1200"/>
              </a:spcAft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Fronteira de Pareto</a:t>
            </a:r>
          </a:p>
          <a:p>
            <a:pPr lvl="1">
              <a:spcAft>
                <a:spcPts val="1200"/>
              </a:spcAft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Algoritmos Bio-inspirados</a:t>
            </a:r>
          </a:p>
          <a:p>
            <a:pPr lvl="1">
              <a:spcAft>
                <a:spcPts val="1200"/>
              </a:spcAft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Otimização </a:t>
            </a:r>
            <a:r>
              <a:rPr lang="pt-B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many-objective</a:t>
            </a:r>
          </a:p>
          <a:p>
            <a:pPr>
              <a:spcAft>
                <a:spcPts val="1200"/>
              </a:spcAft>
            </a:pP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Este trabalho faz uma análise comparativa entre diversos métodos de otimização multiobjetivo e propõe um novo framework ACO.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25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Construindo um ACO para o PRM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+mj-lt"/>
              </a:rPr>
              <a:t>O PRM já trabalha com grafos, o que facilita a representação.</a:t>
            </a:r>
          </a:p>
          <a:p>
            <a:r>
              <a:rPr lang="pt-BR" sz="3200" dirty="0">
                <a:latin typeface="+mj-lt"/>
              </a:rPr>
              <a:t>Soluções: árvores</a:t>
            </a:r>
          </a:p>
          <a:p>
            <a:r>
              <a:rPr lang="pt-BR" sz="3200" dirty="0">
                <a:latin typeface="+mj-lt"/>
              </a:rPr>
              <a:t>Feromônios nas arestas.</a:t>
            </a:r>
          </a:p>
          <a:p>
            <a:r>
              <a:rPr lang="pt-BR" sz="3200" dirty="0">
                <a:latin typeface="+mj-lt"/>
              </a:rPr>
              <a:t>Uma heurística para cada valor de peso nas arestas.</a:t>
            </a:r>
            <a:endParaRPr lang="en-US" sz="3200" dirty="0">
              <a:latin typeface="+mj-lt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4E6840F-A287-4BDC-B780-5799C0A1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224" y="5119848"/>
            <a:ext cx="4157552" cy="10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22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E4F8D56-13D3-40F2-A1A2-BD1C886C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22" y="2114856"/>
            <a:ext cx="8647845" cy="432977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Construindo um ACO para o PRM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602250"/>
            <a:ext cx="7886700" cy="4351338"/>
          </a:xfrm>
        </p:spPr>
        <p:txBody>
          <a:bodyPr>
            <a:normAutofit/>
          </a:bodyPr>
          <a:lstStyle/>
          <a:p>
            <a:r>
              <a:rPr lang="pt-BR" dirty="0">
                <a:latin typeface="+mj-lt"/>
              </a:rPr>
              <a:t>Construção da solução:</a:t>
            </a:r>
          </a:p>
        </p:txBody>
      </p:sp>
    </p:spTree>
    <p:extLst>
      <p:ext uri="{BB962C8B-B14F-4D97-AF65-F5344CB8AC3E}">
        <p14:creationId xmlns:p14="http://schemas.microsoft.com/office/powerpoint/2010/main" val="1292246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proposto: MACO/NDS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0900"/>
            <a:ext cx="7886700" cy="3736971"/>
          </a:xfrm>
        </p:spPr>
        <p:txBody>
          <a:bodyPr>
            <a:normAutofit/>
          </a:bodyPr>
          <a:lstStyle/>
          <a:p>
            <a:r>
              <a:rPr lang="en-US" i="1" dirty="0">
                <a:latin typeface="+mj-lt"/>
              </a:rPr>
              <a:t>Many-objective Ant Colony Optimization based on Non-Dominated Sets / </a:t>
            </a:r>
            <a:r>
              <a:rPr lang="pt-BR" dirty="0">
                <a:latin typeface="+mj-lt"/>
              </a:rPr>
              <a:t>Otimização em colônia de formigas para muitos objetivos baseada em conjuntos de não dominância.</a:t>
            </a:r>
          </a:p>
          <a:p>
            <a:pPr marL="0" indent="0">
              <a:buNone/>
            </a:pP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Usa o conceito de decomposição em conjuntos de não dominância (AEMMD) aplicado ao framework de colônia de formigas.</a:t>
            </a:r>
          </a:p>
        </p:txBody>
      </p:sp>
    </p:spTree>
    <p:extLst>
      <p:ext uri="{BB962C8B-B14F-4D97-AF65-F5344CB8AC3E}">
        <p14:creationId xmlns:p14="http://schemas.microsoft.com/office/powerpoint/2010/main" val="2704974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proposto: MACO/NDS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+mj-lt"/>
              </a:rPr>
              <a:t>Como representar os diferentes objetivos no depósito de feromônio?</a:t>
            </a:r>
          </a:p>
          <a:p>
            <a:pPr lvl="1"/>
            <a:r>
              <a:rPr lang="pt-BR" dirty="0">
                <a:latin typeface="+mj-lt"/>
              </a:rPr>
              <a:t>Decomposição em subproblemas (NDS)</a:t>
            </a:r>
          </a:p>
          <a:p>
            <a:pPr lvl="1"/>
            <a:r>
              <a:rPr lang="pt-BR" dirty="0">
                <a:latin typeface="+mj-lt"/>
              </a:rPr>
              <a:t>O número de subproblemas é determinado pelo número de objetivos. 2 a 2, 3 a 3, ..., m a m.</a:t>
            </a:r>
          </a:p>
          <a:p>
            <a:pPr lvl="1"/>
            <a:r>
              <a:rPr lang="pt-BR" dirty="0">
                <a:latin typeface="+mj-lt"/>
              </a:rPr>
              <a:t>Cada subproblema possui uma tabela de feromônios</a:t>
            </a:r>
          </a:p>
          <a:p>
            <a:pPr lvl="1"/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Como compor as múltiplas heurísticas em uma única função?</a:t>
            </a:r>
          </a:p>
          <a:p>
            <a:pPr lvl="1"/>
            <a:r>
              <a:rPr lang="pt-BR" dirty="0">
                <a:latin typeface="+mj-lt"/>
              </a:rPr>
              <a:t>Pesos aleatórios (RIVEROS et al., 2016)</a:t>
            </a:r>
          </a:p>
        </p:txBody>
      </p:sp>
    </p:spTree>
    <p:extLst>
      <p:ext uri="{BB962C8B-B14F-4D97-AF65-F5344CB8AC3E}">
        <p14:creationId xmlns:p14="http://schemas.microsoft.com/office/powerpoint/2010/main" val="246100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proposto: MACO/NDS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+mj-lt"/>
              </a:rPr>
              <a:t>Um subproblema é composto de:</a:t>
            </a:r>
          </a:p>
          <a:p>
            <a:pPr lvl="1">
              <a:spcAft>
                <a:spcPts val="1000"/>
              </a:spcAft>
            </a:pPr>
            <a:r>
              <a:rPr lang="pt-BR" b="1" dirty="0">
                <a:latin typeface="+mj-lt"/>
              </a:rPr>
              <a:t>Objetivos:</a:t>
            </a:r>
            <a:r>
              <a:rPr lang="pt-BR" dirty="0">
                <a:latin typeface="+mj-lt"/>
              </a:rPr>
              <a:t> objetivos representados pelo subproblema.</a:t>
            </a:r>
          </a:p>
          <a:p>
            <a:pPr lvl="1">
              <a:spcAft>
                <a:spcPts val="1000"/>
              </a:spcAft>
            </a:pPr>
            <a:r>
              <a:rPr lang="pt-BR" b="1" dirty="0">
                <a:latin typeface="+mj-lt"/>
              </a:rPr>
              <a:t>Feromônios: </a:t>
            </a:r>
            <a:r>
              <a:rPr lang="pt-BR" dirty="0">
                <a:latin typeface="+mj-lt"/>
              </a:rPr>
              <a:t>matriz/</a:t>
            </a:r>
            <a:r>
              <a:rPr lang="pt-BR" dirty="0" err="1">
                <a:latin typeface="+mj-lt"/>
              </a:rPr>
              <a:t>array</a:t>
            </a:r>
            <a:r>
              <a:rPr lang="pt-BR" dirty="0">
                <a:latin typeface="+mj-lt"/>
              </a:rPr>
              <a:t> de feromônios com a quantidade de feromônios em cada aresta/item.</a:t>
            </a:r>
          </a:p>
          <a:p>
            <a:pPr lvl="1">
              <a:spcAft>
                <a:spcPts val="1000"/>
              </a:spcAft>
            </a:pPr>
            <a:r>
              <a:rPr lang="pt-BR" b="1" dirty="0">
                <a:latin typeface="+mj-lt"/>
              </a:rPr>
              <a:t>Arquivo:</a:t>
            </a:r>
            <a:r>
              <a:rPr lang="pt-BR" dirty="0">
                <a:latin typeface="+mj-lt"/>
              </a:rPr>
              <a:t> soluções não dominadas encontradas até o momento considerando apenas os objetivos do subproblema.</a:t>
            </a:r>
          </a:p>
          <a:p>
            <a:pPr lvl="1">
              <a:spcAft>
                <a:spcPts val="1000"/>
              </a:spcAft>
            </a:pPr>
            <a:r>
              <a:rPr lang="pt-BR" b="1" dirty="0">
                <a:latin typeface="+mj-lt"/>
              </a:rPr>
              <a:t>Convergência:</a:t>
            </a:r>
            <a:r>
              <a:rPr lang="pt-BR" dirty="0">
                <a:latin typeface="+mj-lt"/>
              </a:rPr>
              <a:t> quantidade de iterações seguidas em que o arquivo não foi modificado.</a:t>
            </a:r>
          </a:p>
          <a:p>
            <a:pPr lvl="1">
              <a:spcAft>
                <a:spcPts val="1000"/>
              </a:spcAft>
            </a:pPr>
            <a:r>
              <a:rPr lang="en-US" b="1" dirty="0"/>
              <a:t>𝛽</a:t>
            </a:r>
            <a:r>
              <a:rPr lang="en-US" b="1" dirty="0">
                <a:latin typeface="+mj-lt"/>
              </a:rPr>
              <a:t>: </a:t>
            </a:r>
            <a:r>
              <a:rPr lang="en-US" dirty="0">
                <a:latin typeface="+mj-lt"/>
              </a:rPr>
              <a:t>Valor do </a:t>
            </a:r>
            <a:r>
              <a:rPr lang="en-US" dirty="0" err="1">
                <a:latin typeface="+mj-lt"/>
              </a:rPr>
              <a:t>parâmetro</a:t>
            </a:r>
            <a:r>
              <a:rPr lang="en-US" dirty="0">
                <a:latin typeface="+mj-lt"/>
              </a:rPr>
              <a:t> 𝛽 para </a:t>
            </a:r>
            <a:r>
              <a:rPr lang="en-US" dirty="0" err="1">
                <a:latin typeface="+mj-lt"/>
              </a:rPr>
              <a:t>este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subproblema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1794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E4A491E-3085-48E1-989E-F3909F528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2" y="1920925"/>
            <a:ext cx="7805318" cy="450082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proposto: MACO/NDS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3D844-7644-4546-8263-2BF79F95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86" y="1511300"/>
            <a:ext cx="7886700" cy="4351338"/>
          </a:xfrm>
        </p:spPr>
        <p:txBody>
          <a:bodyPr/>
          <a:lstStyle/>
          <a:p>
            <a:r>
              <a:rPr lang="pt-BR" dirty="0">
                <a:latin typeface="+mj-lt"/>
              </a:rPr>
              <a:t>Algoritmo geral do MACO/NDS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726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800"/>
              </a:spcAft>
            </a:pPr>
            <a:r>
              <a:rPr lang="pt-BR" dirty="0">
                <a:latin typeface="+mj-lt"/>
              </a:rPr>
              <a:t>4 etapas de experimentos</a:t>
            </a:r>
          </a:p>
          <a:p>
            <a:pPr>
              <a:spcAft>
                <a:spcPts val="800"/>
              </a:spcAft>
            </a:pPr>
            <a:r>
              <a:rPr lang="pt-BR" dirty="0" err="1">
                <a:latin typeface="+mj-lt"/>
              </a:rPr>
              <a:t>Paretos</a:t>
            </a:r>
            <a:r>
              <a:rPr lang="pt-BR" dirty="0">
                <a:latin typeface="+mj-lt"/>
              </a:rPr>
              <a:t> extraídos previamente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+mj-lt"/>
              </a:rPr>
              <a:t>Métricas de desempenho</a:t>
            </a:r>
          </a:p>
          <a:p>
            <a:pPr lvl="1">
              <a:spcAft>
                <a:spcPts val="800"/>
              </a:spcAft>
            </a:pPr>
            <a:r>
              <a:rPr lang="pt-BR" dirty="0">
                <a:latin typeface="+mj-lt"/>
              </a:rPr>
              <a:t>Taxa de erro (ER)</a:t>
            </a:r>
          </a:p>
          <a:p>
            <a:pPr lvl="1">
              <a:spcAft>
                <a:spcPts val="800"/>
              </a:spcAft>
            </a:pPr>
            <a:r>
              <a:rPr lang="pt-BR" dirty="0" err="1">
                <a:latin typeface="+mj-lt"/>
              </a:rPr>
              <a:t>Generational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Distance</a:t>
            </a:r>
            <a:r>
              <a:rPr lang="pt-BR" dirty="0">
                <a:latin typeface="+mj-lt"/>
              </a:rPr>
              <a:t> (GD)</a:t>
            </a:r>
          </a:p>
          <a:p>
            <a:pPr lvl="1">
              <a:spcAft>
                <a:spcPts val="800"/>
              </a:spcAft>
            </a:pPr>
            <a:r>
              <a:rPr lang="pt-BR" dirty="0" err="1">
                <a:latin typeface="+mj-lt"/>
              </a:rPr>
              <a:t>GDp</a:t>
            </a:r>
            <a:endParaRPr lang="pt-BR" dirty="0">
              <a:latin typeface="+mj-lt"/>
            </a:endParaRPr>
          </a:p>
          <a:p>
            <a:pPr lvl="1">
              <a:spcAft>
                <a:spcPts val="800"/>
              </a:spcAft>
            </a:pPr>
            <a:r>
              <a:rPr lang="pt-BR" dirty="0">
                <a:latin typeface="+mj-lt"/>
              </a:rPr>
              <a:t>Pareto </a:t>
            </a:r>
            <a:r>
              <a:rPr lang="pt-BR" dirty="0" err="1">
                <a:latin typeface="+mj-lt"/>
              </a:rPr>
              <a:t>Subset</a:t>
            </a:r>
            <a:r>
              <a:rPr lang="pt-BR" dirty="0">
                <a:latin typeface="+mj-lt"/>
              </a:rPr>
              <a:t> (PS)</a:t>
            </a:r>
          </a:p>
          <a:p>
            <a:pPr lvl="1">
              <a:spcAft>
                <a:spcPts val="800"/>
              </a:spcAft>
            </a:pPr>
            <a:r>
              <a:rPr lang="pt-BR" dirty="0">
                <a:latin typeface="+mj-lt"/>
              </a:rPr>
              <a:t>Tempo de execução</a:t>
            </a:r>
          </a:p>
          <a:p>
            <a:pPr lvl="1">
              <a:spcAft>
                <a:spcPts val="800"/>
              </a:spcAft>
            </a:pPr>
            <a:r>
              <a:rPr lang="pt-BR" dirty="0" err="1">
                <a:latin typeface="+mj-lt"/>
              </a:rPr>
              <a:t>Hipervolume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518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1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pt-BR" dirty="0">
                <a:latin typeface="+mj-lt"/>
              </a:rPr>
              <a:t>NSGA-II, NSGA-III, SPEA2, MOEA/D e AEMMT</a:t>
            </a:r>
          </a:p>
          <a:p>
            <a:pPr>
              <a:spcAft>
                <a:spcPts val="2400"/>
              </a:spcAft>
            </a:pPr>
            <a:r>
              <a:rPr lang="pt-BR" dirty="0">
                <a:latin typeface="+mj-lt"/>
              </a:rPr>
              <a:t>Resultados PRM: Thiago Fialho</a:t>
            </a:r>
          </a:p>
          <a:p>
            <a:pPr>
              <a:spcAft>
                <a:spcPts val="2400"/>
              </a:spcAft>
            </a:pPr>
            <a:r>
              <a:rPr lang="pt-BR" dirty="0">
                <a:latin typeface="+mj-lt"/>
              </a:rPr>
              <a:t>Artigo publicado no 6th </a:t>
            </a:r>
            <a:r>
              <a:rPr lang="pt-BR" dirty="0" err="1">
                <a:latin typeface="+mj-lt"/>
              </a:rPr>
              <a:t>Brazilian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Conference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on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Intelligent</a:t>
            </a:r>
            <a:r>
              <a:rPr lang="pt-BR" dirty="0">
                <a:latin typeface="+mj-lt"/>
              </a:rPr>
              <a:t> Systems (BRACIS) (FRANÇA et al., 2017).</a:t>
            </a:r>
          </a:p>
          <a:p>
            <a:pPr>
              <a:spcAft>
                <a:spcPts val="2400"/>
              </a:spcAft>
            </a:pPr>
            <a:r>
              <a:rPr lang="pt-BR" dirty="0">
                <a:latin typeface="+mj-lt"/>
              </a:rPr>
              <a:t>PMM: 2 a 6 objetivos; 30, 50 e 100 itens.</a:t>
            </a:r>
          </a:p>
          <a:p>
            <a:pPr>
              <a:spcAft>
                <a:spcPts val="2400"/>
              </a:spcAft>
            </a:pPr>
            <a:r>
              <a:rPr lang="pt-BR" dirty="0">
                <a:latin typeface="+mj-lt"/>
              </a:rPr>
              <a:t>PRM: 2 a 6 objetivos; redes 1 a 3.</a:t>
            </a:r>
          </a:p>
        </p:txBody>
      </p:sp>
    </p:spTree>
    <p:extLst>
      <p:ext uri="{BB962C8B-B14F-4D97-AF65-F5344CB8AC3E}">
        <p14:creationId xmlns:p14="http://schemas.microsoft.com/office/powerpoint/2010/main" val="3936208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1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3BD00D0-38D3-4B5D-A6AD-2EC04D5A8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684661"/>
            <a:ext cx="7886700" cy="26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9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1 (PMM, ER)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29</a:t>
            </a:fld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70B75CE3-4C72-47CB-93E9-C16AB9608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714228"/>
            <a:ext cx="7886700" cy="2574131"/>
          </a:xfrm>
          <a:prstGeom prst="rect">
            <a:avLst/>
          </a:prstGeo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B107EEAD-75B7-4739-9330-C5269210857C}"/>
              </a:ext>
            </a:extLst>
          </p:cNvPr>
          <p:cNvSpPr/>
          <p:nvPr/>
        </p:nvSpPr>
        <p:spPr>
          <a:xfrm>
            <a:off x="1207008" y="3972154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206B753-6A75-4E46-88A3-7C1D24DD9225}"/>
              </a:ext>
            </a:extLst>
          </p:cNvPr>
          <p:cNvSpPr/>
          <p:nvPr/>
        </p:nvSpPr>
        <p:spPr>
          <a:xfrm>
            <a:off x="1733245" y="392082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D2BE75A0-8D1C-4502-9FD8-469F01C162D8}"/>
              </a:ext>
            </a:extLst>
          </p:cNvPr>
          <p:cNvSpPr/>
          <p:nvPr/>
        </p:nvSpPr>
        <p:spPr>
          <a:xfrm>
            <a:off x="2689936" y="3825850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43D9F113-4E29-4D5B-82C7-369681572E08}"/>
              </a:ext>
            </a:extLst>
          </p:cNvPr>
          <p:cNvSpPr/>
          <p:nvPr/>
        </p:nvSpPr>
        <p:spPr>
          <a:xfrm>
            <a:off x="3210000" y="3891687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CB576AD7-6BA6-43C3-A13B-9305ABCB679D}"/>
              </a:ext>
            </a:extLst>
          </p:cNvPr>
          <p:cNvSpPr/>
          <p:nvPr/>
        </p:nvSpPr>
        <p:spPr>
          <a:xfrm>
            <a:off x="4447642" y="3950209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DBEF83DA-CD86-406A-A57A-0B737870E626}"/>
              </a:ext>
            </a:extLst>
          </p:cNvPr>
          <p:cNvSpPr/>
          <p:nvPr/>
        </p:nvSpPr>
        <p:spPr>
          <a:xfrm>
            <a:off x="5236538" y="3964839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174290A7-1017-47BD-B536-33F3C2CFB40D}"/>
              </a:ext>
            </a:extLst>
          </p:cNvPr>
          <p:cNvSpPr/>
          <p:nvPr/>
        </p:nvSpPr>
        <p:spPr>
          <a:xfrm>
            <a:off x="6720305" y="401604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8CD047FB-C609-4572-AF26-76132FBD7314}"/>
              </a:ext>
            </a:extLst>
          </p:cNvPr>
          <p:cNvSpPr/>
          <p:nvPr/>
        </p:nvSpPr>
        <p:spPr>
          <a:xfrm>
            <a:off x="8216873" y="4052621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F8F0F991-F717-477A-88C4-21B360EBC086}"/>
              </a:ext>
            </a:extLst>
          </p:cNvPr>
          <p:cNvSpPr/>
          <p:nvPr/>
        </p:nvSpPr>
        <p:spPr>
          <a:xfrm>
            <a:off x="7147634" y="3210154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D540CB0C-E023-44CD-ADAE-7E0051374A1D}"/>
              </a:ext>
            </a:extLst>
          </p:cNvPr>
          <p:cNvSpPr/>
          <p:nvPr/>
        </p:nvSpPr>
        <p:spPr>
          <a:xfrm>
            <a:off x="7691018" y="3210154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AC7ECC72-4879-4793-AF65-DAD8FA73E084}"/>
              </a:ext>
            </a:extLst>
          </p:cNvPr>
          <p:cNvSpPr/>
          <p:nvPr/>
        </p:nvSpPr>
        <p:spPr>
          <a:xfrm>
            <a:off x="4169129" y="3685034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606B87B6-085B-492C-A9DA-3A1BA9A09BA6}"/>
              </a:ext>
            </a:extLst>
          </p:cNvPr>
          <p:cNvSpPr/>
          <p:nvPr/>
        </p:nvSpPr>
        <p:spPr>
          <a:xfrm>
            <a:off x="5660210" y="3480205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2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Problemas de teste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FAC7FE7-A865-45C4-99AF-27FDC1D29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pt-BR" sz="3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pt-B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roblemas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discretos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aixeiro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viajante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oteamento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de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veículos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com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janelas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de tempo</a:t>
            </a:r>
          </a:p>
          <a:p>
            <a:pPr lvl="1">
              <a:spcAft>
                <a:spcPts val="600"/>
              </a:spcAft>
            </a:pPr>
            <a:r>
              <a:rPr lang="pt-B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Sequenciamento de proteínas</a:t>
            </a:r>
          </a:p>
          <a:p>
            <a:pPr lvl="1">
              <a:spcAft>
                <a:spcPts val="600"/>
              </a:spcAft>
            </a:pPr>
            <a:r>
              <a:rPr lang="pt-BR" sz="2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Problema da mochila multiobjetivo</a:t>
            </a:r>
          </a:p>
          <a:p>
            <a:pPr lvl="1">
              <a:spcAft>
                <a:spcPts val="600"/>
              </a:spcAft>
            </a:pPr>
            <a:r>
              <a:rPr lang="pt-BR" sz="2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Problema do roteamento multicast</a:t>
            </a:r>
            <a:endParaRPr lang="en-US" sz="2600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27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1 (PMM, GD)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71D8626-A67C-4BA5-8B42-AB112C2AF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619762"/>
            <a:ext cx="7886700" cy="2763064"/>
          </a:xfrm>
          <a:prstGeom prst="rect">
            <a:avLst/>
          </a:prstGeom>
        </p:spPr>
      </p:pic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9490AE07-664A-45F3-9E67-65674DD551CB}"/>
              </a:ext>
            </a:extLst>
          </p:cNvPr>
          <p:cNvSpPr/>
          <p:nvPr/>
        </p:nvSpPr>
        <p:spPr>
          <a:xfrm>
            <a:off x="1243583" y="4469589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A34AA952-AE42-453E-9D14-7AF20679C8D0}"/>
              </a:ext>
            </a:extLst>
          </p:cNvPr>
          <p:cNvSpPr/>
          <p:nvPr/>
        </p:nvSpPr>
        <p:spPr>
          <a:xfrm>
            <a:off x="1769820" y="446946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C6292DF6-A40B-4D2C-A2A5-C9F08EF5AEB3}"/>
              </a:ext>
            </a:extLst>
          </p:cNvPr>
          <p:cNvSpPr/>
          <p:nvPr/>
        </p:nvSpPr>
        <p:spPr>
          <a:xfrm>
            <a:off x="2711881" y="4447642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1011BFFC-5D64-4A5E-8D8D-769CC5259367}"/>
              </a:ext>
            </a:extLst>
          </p:cNvPr>
          <p:cNvSpPr/>
          <p:nvPr/>
        </p:nvSpPr>
        <p:spPr>
          <a:xfrm>
            <a:off x="3239260" y="4447642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D82D0CD6-698D-4A72-801D-6B6910C7B829}"/>
              </a:ext>
            </a:extLst>
          </p:cNvPr>
          <p:cNvSpPr/>
          <p:nvPr/>
        </p:nvSpPr>
        <p:spPr>
          <a:xfrm>
            <a:off x="5247513" y="446946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7391979D-B62F-4802-AE65-6132DF25B99E}"/>
              </a:ext>
            </a:extLst>
          </p:cNvPr>
          <p:cNvSpPr/>
          <p:nvPr/>
        </p:nvSpPr>
        <p:spPr>
          <a:xfrm>
            <a:off x="4982943" y="4453619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457773D-9F2A-4E3E-AE74-68D325DE1093}"/>
              </a:ext>
            </a:extLst>
          </p:cNvPr>
          <p:cNvSpPr/>
          <p:nvPr/>
        </p:nvSpPr>
        <p:spPr>
          <a:xfrm>
            <a:off x="6727201" y="4505311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FE126EA-90CE-4511-93C3-1B6FB45E97CA}"/>
              </a:ext>
            </a:extLst>
          </p:cNvPr>
          <p:cNvSpPr/>
          <p:nvPr/>
        </p:nvSpPr>
        <p:spPr>
          <a:xfrm>
            <a:off x="6462631" y="4489464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6518FE9D-2A0B-4A21-B25F-285FF5D666CF}"/>
              </a:ext>
            </a:extLst>
          </p:cNvPr>
          <p:cNvSpPr/>
          <p:nvPr/>
        </p:nvSpPr>
        <p:spPr>
          <a:xfrm>
            <a:off x="8210696" y="4490071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50EDCAE0-2800-4825-92D0-88A737BE9E92}"/>
              </a:ext>
            </a:extLst>
          </p:cNvPr>
          <p:cNvSpPr/>
          <p:nvPr/>
        </p:nvSpPr>
        <p:spPr>
          <a:xfrm>
            <a:off x="7946126" y="4488854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7774A4A3-300B-4CF5-AA8C-BB1C09FD3353}"/>
              </a:ext>
            </a:extLst>
          </p:cNvPr>
          <p:cNvSpPr/>
          <p:nvPr/>
        </p:nvSpPr>
        <p:spPr>
          <a:xfrm>
            <a:off x="4709234" y="4189146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7AA7E1EB-CAE5-4FB9-9126-48BFE7E43539}"/>
              </a:ext>
            </a:extLst>
          </p:cNvPr>
          <p:cNvSpPr/>
          <p:nvPr/>
        </p:nvSpPr>
        <p:spPr>
          <a:xfrm>
            <a:off x="4181316" y="4195245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07ECA671-88A0-433F-A206-3F94EE14CB1F}"/>
              </a:ext>
            </a:extLst>
          </p:cNvPr>
          <p:cNvSpPr/>
          <p:nvPr/>
        </p:nvSpPr>
        <p:spPr>
          <a:xfrm>
            <a:off x="6193001" y="3829825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eta: para Baixo 29">
            <a:extLst>
              <a:ext uri="{FF2B5EF4-FFF2-40B4-BE49-F238E27FC236}">
                <a16:creationId xmlns:a16="http://schemas.microsoft.com/office/drawing/2014/main" id="{7F6A7FC0-E8CE-45F5-A9C5-E570B3B1232F}"/>
              </a:ext>
            </a:extLst>
          </p:cNvPr>
          <p:cNvSpPr/>
          <p:nvPr/>
        </p:nvSpPr>
        <p:spPr>
          <a:xfrm>
            <a:off x="7676388" y="3111716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38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1 (PMM, PS)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31</a:t>
            </a:fld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2B7DEDD-B1C9-4275-BC8D-4341DE6EB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725182"/>
            <a:ext cx="7886700" cy="2552223"/>
          </a:xfrm>
          <a:prstGeom prst="rect">
            <a:avLst/>
          </a:prstGeom>
        </p:spPr>
      </p:pic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D2689B0D-4C06-437D-810A-87E92C8F4EA7}"/>
              </a:ext>
            </a:extLst>
          </p:cNvPr>
          <p:cNvSpPr/>
          <p:nvPr/>
        </p:nvSpPr>
        <p:spPr>
          <a:xfrm>
            <a:off x="1199692" y="4411068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5F79CDC0-D8BF-45DA-972E-7DD609D08D8F}"/>
              </a:ext>
            </a:extLst>
          </p:cNvPr>
          <p:cNvSpPr/>
          <p:nvPr/>
        </p:nvSpPr>
        <p:spPr>
          <a:xfrm>
            <a:off x="1732482" y="4409847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0DCAD0ED-FB98-4BA2-BFC4-AF8DE037418F}"/>
              </a:ext>
            </a:extLst>
          </p:cNvPr>
          <p:cNvSpPr/>
          <p:nvPr/>
        </p:nvSpPr>
        <p:spPr>
          <a:xfrm>
            <a:off x="2687802" y="4345231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B3D5519A-1F1E-439D-9D85-87602FDD832C}"/>
              </a:ext>
            </a:extLst>
          </p:cNvPr>
          <p:cNvSpPr/>
          <p:nvPr/>
        </p:nvSpPr>
        <p:spPr>
          <a:xfrm>
            <a:off x="3220592" y="4322065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89719F78-226B-4554-A695-64AFC09C5C31}"/>
              </a:ext>
            </a:extLst>
          </p:cNvPr>
          <p:cNvSpPr/>
          <p:nvPr/>
        </p:nvSpPr>
        <p:spPr>
          <a:xfrm>
            <a:off x="6458674" y="3603957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88C1F929-D88F-4F41-BC81-207BD084976D}"/>
              </a:ext>
            </a:extLst>
          </p:cNvPr>
          <p:cNvSpPr/>
          <p:nvPr/>
        </p:nvSpPr>
        <p:spPr>
          <a:xfrm>
            <a:off x="5249799" y="4108363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F0FFBA07-5577-477E-965A-9C60B64B9012}"/>
              </a:ext>
            </a:extLst>
          </p:cNvPr>
          <p:cNvSpPr/>
          <p:nvPr/>
        </p:nvSpPr>
        <p:spPr>
          <a:xfrm>
            <a:off x="7962594" y="3032153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84135BBF-6C80-42BB-B5CA-D3A0D4D1CA2D}"/>
              </a:ext>
            </a:extLst>
          </p:cNvPr>
          <p:cNvSpPr/>
          <p:nvPr/>
        </p:nvSpPr>
        <p:spPr>
          <a:xfrm>
            <a:off x="4441467" y="4367176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1613E7D-FF2D-46FB-8170-7D213ED5F51A}"/>
              </a:ext>
            </a:extLst>
          </p:cNvPr>
          <p:cNvSpPr/>
          <p:nvPr/>
        </p:nvSpPr>
        <p:spPr>
          <a:xfrm>
            <a:off x="5662342" y="4345231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A1D37F69-CDDE-4D48-8278-79AE086F0712}"/>
              </a:ext>
            </a:extLst>
          </p:cNvPr>
          <p:cNvSpPr/>
          <p:nvPr/>
        </p:nvSpPr>
        <p:spPr>
          <a:xfrm>
            <a:off x="6195132" y="4345231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56ABA31B-93DA-4163-8A18-7FEB087CF4B0}"/>
              </a:ext>
            </a:extLst>
          </p:cNvPr>
          <p:cNvSpPr/>
          <p:nvPr/>
        </p:nvSpPr>
        <p:spPr>
          <a:xfrm>
            <a:off x="7143137" y="4379368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834BE05D-60FC-481F-A1CA-D22C1141AB6F}"/>
              </a:ext>
            </a:extLst>
          </p:cNvPr>
          <p:cNvSpPr/>
          <p:nvPr/>
        </p:nvSpPr>
        <p:spPr>
          <a:xfrm>
            <a:off x="7683242" y="4402532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99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1 (PRM, ER)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32</a:t>
            </a:fld>
            <a:endParaRPr lang="en-US" dirty="0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3CF33544-60B2-4E0C-BF21-86794E615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921372"/>
            <a:ext cx="7886700" cy="215984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721BA18-25D9-4817-8894-B69B8BE48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964" y="5344272"/>
            <a:ext cx="3152071" cy="190835"/>
          </a:xfrm>
          <a:prstGeom prst="rect">
            <a:avLst/>
          </a:prstGeom>
        </p:spPr>
      </p:pic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DFD55C71-62C3-4854-8A7F-6F2D5A43B755}"/>
              </a:ext>
            </a:extLst>
          </p:cNvPr>
          <p:cNvSpPr/>
          <p:nvPr/>
        </p:nvSpPr>
        <p:spPr>
          <a:xfrm>
            <a:off x="1490667" y="4623210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97F020AF-F6D4-4164-94BF-4E65F430A690}"/>
              </a:ext>
            </a:extLst>
          </p:cNvPr>
          <p:cNvSpPr/>
          <p:nvPr/>
        </p:nvSpPr>
        <p:spPr>
          <a:xfrm>
            <a:off x="2966704" y="4615161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E4E602F0-DF07-42B5-AE3D-FD79F8C99806}"/>
              </a:ext>
            </a:extLst>
          </p:cNvPr>
          <p:cNvSpPr/>
          <p:nvPr/>
        </p:nvSpPr>
        <p:spPr>
          <a:xfrm>
            <a:off x="4442741" y="447690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57BA8EB2-E2CD-481C-A3C9-C312FADE5EA7}"/>
              </a:ext>
            </a:extLst>
          </p:cNvPr>
          <p:cNvSpPr/>
          <p:nvPr/>
        </p:nvSpPr>
        <p:spPr>
          <a:xfrm>
            <a:off x="6729590" y="446227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7DF14F79-BE90-4AF7-B54C-D61CCDD7907B}"/>
              </a:ext>
            </a:extLst>
          </p:cNvPr>
          <p:cNvSpPr/>
          <p:nvPr/>
        </p:nvSpPr>
        <p:spPr>
          <a:xfrm>
            <a:off x="8207653" y="4599801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E55B6FE0-1E92-4B2C-8448-971F935155A7}"/>
              </a:ext>
            </a:extLst>
          </p:cNvPr>
          <p:cNvSpPr/>
          <p:nvPr/>
        </p:nvSpPr>
        <p:spPr>
          <a:xfrm>
            <a:off x="4975477" y="4244497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6D70587E-A717-4EE8-96FF-F0210769CE4C}"/>
              </a:ext>
            </a:extLst>
          </p:cNvPr>
          <p:cNvSpPr/>
          <p:nvPr/>
        </p:nvSpPr>
        <p:spPr>
          <a:xfrm>
            <a:off x="5657943" y="4185975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F99D7048-EAD1-456C-B211-2D9050074A34}"/>
              </a:ext>
            </a:extLst>
          </p:cNvPr>
          <p:cNvSpPr/>
          <p:nvPr/>
        </p:nvSpPr>
        <p:spPr>
          <a:xfrm>
            <a:off x="7139418" y="4029577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6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1 (PRM, GD)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81E3100-2B33-4240-97A2-911D6E093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746840"/>
            <a:ext cx="7886700" cy="2508908"/>
          </a:xfrm>
          <a:prstGeom prst="rect">
            <a:avLst/>
          </a:prstGeom>
        </p:spPr>
      </p:pic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3A838FE2-E770-4DC8-896E-DEE38A9C89DD}"/>
              </a:ext>
            </a:extLst>
          </p:cNvPr>
          <p:cNvSpPr/>
          <p:nvPr/>
        </p:nvSpPr>
        <p:spPr>
          <a:xfrm>
            <a:off x="1373624" y="4454961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6795BF94-96CF-4829-95FC-57F0DE43135D}"/>
              </a:ext>
            </a:extLst>
          </p:cNvPr>
          <p:cNvSpPr/>
          <p:nvPr/>
        </p:nvSpPr>
        <p:spPr>
          <a:xfrm>
            <a:off x="2893966" y="4181831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089C9B53-657D-4A43-8D13-62DC1DA3CAD4}"/>
              </a:ext>
            </a:extLst>
          </p:cNvPr>
          <p:cNvSpPr/>
          <p:nvPr/>
        </p:nvSpPr>
        <p:spPr>
          <a:xfrm>
            <a:off x="4406992" y="3946990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1F1DB0A7-718A-4AB9-9BDA-5CE22A022B85}"/>
              </a:ext>
            </a:extLst>
          </p:cNvPr>
          <p:cNvSpPr/>
          <p:nvPr/>
        </p:nvSpPr>
        <p:spPr>
          <a:xfrm>
            <a:off x="6717376" y="3968935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D1598F58-F222-4F39-A90F-6843019852A4}"/>
              </a:ext>
            </a:extLst>
          </p:cNvPr>
          <p:cNvSpPr/>
          <p:nvPr/>
        </p:nvSpPr>
        <p:spPr>
          <a:xfrm>
            <a:off x="8214968" y="4332987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2253E483-53D8-4E13-B85A-691CABBB02E2}"/>
              </a:ext>
            </a:extLst>
          </p:cNvPr>
          <p:cNvSpPr/>
          <p:nvPr/>
        </p:nvSpPr>
        <p:spPr>
          <a:xfrm>
            <a:off x="4946216" y="3268066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9808A7F5-E5DE-499D-A499-D58972E88A3A}"/>
              </a:ext>
            </a:extLst>
          </p:cNvPr>
          <p:cNvSpPr/>
          <p:nvPr/>
        </p:nvSpPr>
        <p:spPr>
          <a:xfrm>
            <a:off x="7132241" y="3187599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48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1 (PRM, PS)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CC6D622-AF6A-4DC6-A610-F37A43774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721339"/>
            <a:ext cx="7886700" cy="2559909"/>
          </a:xfrm>
          <a:prstGeom prst="rect">
            <a:avLst/>
          </a:prstGeom>
        </p:spPr>
      </p:pic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DB1A75DA-0657-4C30-B06C-BBDAE924F278}"/>
              </a:ext>
            </a:extLst>
          </p:cNvPr>
          <p:cNvSpPr/>
          <p:nvPr/>
        </p:nvSpPr>
        <p:spPr>
          <a:xfrm>
            <a:off x="5655791" y="4027896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1170D058-AB1C-440C-BDA8-B54BADC12C3D}"/>
              </a:ext>
            </a:extLst>
          </p:cNvPr>
          <p:cNvSpPr/>
          <p:nvPr/>
        </p:nvSpPr>
        <p:spPr>
          <a:xfrm>
            <a:off x="6189343" y="4035211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EBEBA7A4-251A-4032-A895-ECCB5E2769E9}"/>
              </a:ext>
            </a:extLst>
          </p:cNvPr>
          <p:cNvSpPr/>
          <p:nvPr/>
        </p:nvSpPr>
        <p:spPr>
          <a:xfrm>
            <a:off x="7137460" y="4035211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C7DEA6BC-767C-4200-A126-CF8E0CD961C8}"/>
              </a:ext>
            </a:extLst>
          </p:cNvPr>
          <p:cNvSpPr/>
          <p:nvPr/>
        </p:nvSpPr>
        <p:spPr>
          <a:xfrm>
            <a:off x="7669073" y="4079103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B760A636-4B60-46B7-963B-D07103D5ECCB}"/>
              </a:ext>
            </a:extLst>
          </p:cNvPr>
          <p:cNvSpPr/>
          <p:nvPr/>
        </p:nvSpPr>
        <p:spPr>
          <a:xfrm>
            <a:off x="2974432" y="4342765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F535F0CF-DFB6-452D-8AE0-B578C3FE0A7E}"/>
              </a:ext>
            </a:extLst>
          </p:cNvPr>
          <p:cNvSpPr/>
          <p:nvPr/>
        </p:nvSpPr>
        <p:spPr>
          <a:xfrm>
            <a:off x="4447642" y="4115678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4FA036B6-EF67-4585-BDB8-6DBCE7AD09A4}"/>
              </a:ext>
            </a:extLst>
          </p:cNvPr>
          <p:cNvSpPr/>
          <p:nvPr/>
        </p:nvSpPr>
        <p:spPr>
          <a:xfrm>
            <a:off x="6465418" y="3675889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C4AE950B-EB0E-4D22-8B66-25EAA493706E}"/>
              </a:ext>
            </a:extLst>
          </p:cNvPr>
          <p:cNvSpPr/>
          <p:nvPr/>
        </p:nvSpPr>
        <p:spPr>
          <a:xfrm>
            <a:off x="7940649" y="3030932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58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2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latin typeface="+mj-lt"/>
              </a:rPr>
              <a:t>Análise das estratégias e configurações para o PRM no MACO/NDS.</a:t>
            </a:r>
          </a:p>
          <a:p>
            <a:r>
              <a:rPr lang="pt-BR" dirty="0">
                <a:latin typeface="+mj-lt"/>
              </a:rPr>
              <a:t>Fase 1: construção da solução para o PRM simplificado </a:t>
            </a:r>
            <a:r>
              <a:rPr lang="pt-BR" dirty="0" err="1">
                <a:latin typeface="+mj-lt"/>
              </a:rPr>
              <a:t>mono-objetivo</a:t>
            </a:r>
            <a:r>
              <a:rPr lang="pt-BR" dirty="0">
                <a:latin typeface="+mj-lt"/>
              </a:rPr>
              <a:t> </a:t>
            </a:r>
            <a:r>
              <a:rPr lang="en-US" i="1" dirty="0"/>
              <a:t>(𝑓(𝑥) = 𝑐𝑢𝑠𝑡𝑜(𝑥) × 𝑑𝑒𝑙𝑎𝑦(𝑥)).</a:t>
            </a:r>
            <a:endParaRPr lang="pt-BR" i="1" dirty="0">
              <a:latin typeface="+mj-lt"/>
            </a:endParaRPr>
          </a:p>
          <a:p>
            <a:r>
              <a:rPr lang="pt-BR" dirty="0">
                <a:latin typeface="+mj-lt"/>
              </a:rPr>
              <a:t>Foram testadas 4 estratégias para construir a árvore multicast: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+mj-lt"/>
              </a:rPr>
              <a:t>Formiga única;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+mj-lt"/>
              </a:rPr>
              <a:t>múltiplas formigas;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u="sng" dirty="0">
                <a:latin typeface="+mj-lt"/>
              </a:rPr>
              <a:t>formiga com sobreposição quântica;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>
                <a:latin typeface="+mj-lt"/>
              </a:rPr>
              <a:t>formigas invertidas.</a:t>
            </a:r>
          </a:p>
          <a:p>
            <a:endParaRPr lang="pt-BR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5614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2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3F9ED3A-4F3C-4B62-B98D-396B1ABC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009624"/>
            <a:ext cx="8112916" cy="40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89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2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D132F3-B28D-41BD-A549-FF7805565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020" y="2425549"/>
            <a:ext cx="4991960" cy="31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2 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+mj-lt"/>
              </a:rPr>
              <a:t>Melhorias para problemas </a:t>
            </a:r>
            <a:r>
              <a:rPr lang="pt-BR" i="1" dirty="0">
                <a:latin typeface="+mj-lt"/>
              </a:rPr>
              <a:t>many-objective</a:t>
            </a:r>
            <a:r>
              <a:rPr lang="pt-BR" dirty="0">
                <a:latin typeface="+mj-lt"/>
              </a:rPr>
              <a:t>:</a:t>
            </a:r>
          </a:p>
          <a:p>
            <a:pPr lvl="1"/>
            <a:r>
              <a:rPr lang="pt-BR" dirty="0">
                <a:latin typeface="+mj-lt"/>
              </a:rPr>
              <a:t>Depósito de feromônio baseado na qualidade da aresta (ou do item, no caso do PMM).</a:t>
            </a:r>
          </a:p>
          <a:p>
            <a:pPr lvl="1"/>
            <a:r>
              <a:rPr lang="pt-BR" dirty="0">
                <a:latin typeface="+mj-lt"/>
              </a:rPr>
              <a:t>Dinamização do parâmetro de entrada 𝛽.</a:t>
            </a:r>
          </a:p>
          <a:p>
            <a:endParaRPr lang="pt-BR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B7898CF-93FA-480F-8407-70E328534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20762"/>
            <a:ext cx="8149132" cy="218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56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+mj-lt"/>
              </a:rPr>
              <a:t>Análise comparativa entre o MACO/NDS e os </a:t>
            </a:r>
            <a:r>
              <a:rPr lang="pt-BR" dirty="0" err="1">
                <a:latin typeface="+mj-lt"/>
              </a:rPr>
              <a:t>AEMOs</a:t>
            </a:r>
            <a:r>
              <a:rPr lang="pt-BR" dirty="0">
                <a:latin typeface="+mj-lt"/>
              </a:rPr>
              <a:t> many-objective.</a:t>
            </a:r>
          </a:p>
          <a:p>
            <a:r>
              <a:rPr lang="pt-BR" dirty="0">
                <a:latin typeface="+mj-lt"/>
              </a:rPr>
              <a:t>NSGA-III, MOEA/D, AEMMT, AEMMD e</a:t>
            </a:r>
            <a:r>
              <a:rPr lang="en-US" dirty="0">
                <a:latin typeface="+mj-lt"/>
              </a:rPr>
              <a:t> MACO/NDS</a:t>
            </a:r>
          </a:p>
          <a:p>
            <a:r>
              <a:rPr lang="pt-BR" dirty="0">
                <a:latin typeface="+mj-lt"/>
              </a:rPr>
              <a:t>4</a:t>
            </a:r>
            <a:r>
              <a:rPr lang="en-US" dirty="0">
                <a:latin typeface="+mj-lt"/>
              </a:rPr>
              <a:t> a 6 </a:t>
            </a:r>
            <a:r>
              <a:rPr lang="en-US" dirty="0" err="1">
                <a:latin typeface="+mj-lt"/>
              </a:rPr>
              <a:t>objetivos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PMM: 30, 40 e 50 itens</a:t>
            </a:r>
          </a:p>
          <a:p>
            <a:r>
              <a:rPr lang="pt-BR" dirty="0">
                <a:latin typeface="+mj-lt"/>
              </a:rPr>
              <a:t>PRM: Redes 1, 2 e 3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08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 da mochila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Espaço Reservado para Conteúdo 1">
            <a:extLst>
              <a:ext uri="{FF2B5EF4-FFF2-40B4-BE49-F238E27FC236}">
                <a16:creationId xmlns:a16="http://schemas.microsoft.com/office/drawing/2014/main" id="{4803389D-DD2B-49A9-A197-F45267E5D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0142" y="1825625"/>
            <a:ext cx="75237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67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40</a:t>
            </a:fld>
            <a:endParaRPr lang="en-US" dirty="0"/>
          </a:p>
        </p:txBody>
      </p:sp>
      <p:pic>
        <p:nvPicPr>
          <p:cNvPr id="2" name="Espaço Reservado para Conteúdo 1">
            <a:extLst>
              <a:ext uri="{FF2B5EF4-FFF2-40B4-BE49-F238E27FC236}">
                <a16:creationId xmlns:a16="http://schemas.microsoft.com/office/drawing/2014/main" id="{35402EF3-1680-4CAB-9C11-FF359AC0C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395708"/>
            <a:ext cx="7886700" cy="32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57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 (PMM, ER)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41</a:t>
            </a:fld>
            <a:endParaRPr lang="en-US" dirty="0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C72D6EB-125B-464B-B52A-29A064CD5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077917"/>
            <a:ext cx="7886700" cy="384675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E718E59-C15A-4B2B-85FB-EA916ABEB5C1}"/>
              </a:ext>
            </a:extLst>
          </p:cNvPr>
          <p:cNvSpPr/>
          <p:nvPr/>
        </p:nvSpPr>
        <p:spPr>
          <a:xfrm>
            <a:off x="3862426" y="5931986"/>
            <a:ext cx="112654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9DADDFF-0DAC-4C94-AC75-FDEBEAB2701D}"/>
              </a:ext>
            </a:extLst>
          </p:cNvPr>
          <p:cNvSpPr/>
          <p:nvPr/>
        </p:nvSpPr>
        <p:spPr>
          <a:xfrm>
            <a:off x="6444690" y="5931626"/>
            <a:ext cx="1672567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 (PMM, </a:t>
            </a:r>
            <a:r>
              <a:rPr lang="pt-BR" sz="3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GDp</a:t>
            </a:r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18E9C0CF-F664-4D8D-B9A7-C0908A808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369951"/>
            <a:ext cx="7886700" cy="32626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0617132-1FD6-440A-A2C2-A95705603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213" y="5845052"/>
            <a:ext cx="7059168" cy="405444"/>
          </a:xfrm>
          <a:prstGeom prst="rect">
            <a:avLst/>
          </a:prstGeom>
        </p:spPr>
      </p:pic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340EC8DF-188A-4CD5-B9B8-FF5A80E9B381}"/>
              </a:ext>
            </a:extLst>
          </p:cNvPr>
          <p:cNvSpPr/>
          <p:nvPr/>
        </p:nvSpPr>
        <p:spPr>
          <a:xfrm>
            <a:off x="7648062" y="4925515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63FEED19-9344-4FDB-9F70-1838320202E5}"/>
              </a:ext>
            </a:extLst>
          </p:cNvPr>
          <p:cNvSpPr/>
          <p:nvPr/>
        </p:nvSpPr>
        <p:spPr>
          <a:xfrm>
            <a:off x="8081660" y="4925515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7490BF63-C191-45F1-A652-53CDF7B7FF17}"/>
              </a:ext>
            </a:extLst>
          </p:cNvPr>
          <p:cNvSpPr/>
          <p:nvPr/>
        </p:nvSpPr>
        <p:spPr>
          <a:xfrm>
            <a:off x="5398618" y="6218774"/>
            <a:ext cx="116311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B07929B1-E024-4145-8507-BE68BB50B3A4}"/>
              </a:ext>
            </a:extLst>
          </p:cNvPr>
          <p:cNvSpPr/>
          <p:nvPr/>
        </p:nvSpPr>
        <p:spPr>
          <a:xfrm>
            <a:off x="6686354" y="6204777"/>
            <a:ext cx="1672567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80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 (PMM, PS)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43</a:t>
            </a:fld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D27D138-E8FD-4FEC-B938-25B86E215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102853"/>
            <a:ext cx="7886700" cy="3796882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63B58230-682D-4F6D-B9CB-BEF88B5D1561}"/>
              </a:ext>
            </a:extLst>
          </p:cNvPr>
          <p:cNvSpPr/>
          <p:nvPr/>
        </p:nvSpPr>
        <p:spPr>
          <a:xfrm>
            <a:off x="6444691" y="5906711"/>
            <a:ext cx="1672567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 (PMM, Tempo)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4D468C8-E21D-436C-B86E-B0041CC35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131310"/>
            <a:ext cx="7886700" cy="373996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0B9C9120-F205-4337-A74C-309178F66048}"/>
              </a:ext>
            </a:extLst>
          </p:cNvPr>
          <p:cNvSpPr/>
          <p:nvPr/>
        </p:nvSpPr>
        <p:spPr>
          <a:xfrm>
            <a:off x="2421594" y="5899905"/>
            <a:ext cx="1301844" cy="619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39ADADA-CF36-4FA2-A09D-75552FBD98DD}"/>
              </a:ext>
            </a:extLst>
          </p:cNvPr>
          <p:cNvSpPr/>
          <p:nvPr/>
        </p:nvSpPr>
        <p:spPr>
          <a:xfrm>
            <a:off x="6465680" y="5899906"/>
            <a:ext cx="1636947" cy="6197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52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 (PRM, ER)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45</a:t>
            </a:fld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E075605-E0F0-4807-BF84-3DE5D1D01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066606"/>
            <a:ext cx="7886700" cy="386937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4E6B1A9F-465A-4B9E-BD3B-D41F831EE371}"/>
              </a:ext>
            </a:extLst>
          </p:cNvPr>
          <p:cNvSpPr/>
          <p:nvPr/>
        </p:nvSpPr>
        <p:spPr>
          <a:xfrm>
            <a:off x="5113588" y="5946019"/>
            <a:ext cx="1301844" cy="619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22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 (PRM, </a:t>
            </a:r>
            <a:r>
              <a:rPr lang="pt-BR" sz="3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GDp</a:t>
            </a:r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46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4B862B3-274A-4B04-BA42-3F36B08F6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66606"/>
            <a:ext cx="7886700" cy="3869376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2451F9CE-4C79-4AC2-BDB2-3FE18ED2FB67}"/>
              </a:ext>
            </a:extLst>
          </p:cNvPr>
          <p:cNvSpPr/>
          <p:nvPr/>
        </p:nvSpPr>
        <p:spPr>
          <a:xfrm>
            <a:off x="6475878" y="5910076"/>
            <a:ext cx="1641379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06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 (PRM, PS)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47</a:t>
            </a:fld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0B58B6C-8569-4022-BEFD-A3050603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66606"/>
            <a:ext cx="7886700" cy="386937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B3C2F6D-456A-4735-8258-1B4C5ED597F6}"/>
              </a:ext>
            </a:extLst>
          </p:cNvPr>
          <p:cNvSpPr/>
          <p:nvPr/>
        </p:nvSpPr>
        <p:spPr>
          <a:xfrm>
            <a:off x="5129882" y="5904260"/>
            <a:ext cx="122702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44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 (PRM, Tempo)</a:t>
            </a:r>
            <a:endParaRPr lang="en-US" sz="3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7F3E4BC-5241-41F9-BAA0-6279C4CEE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066606"/>
            <a:ext cx="7886700" cy="386937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6D43E0A7-D4C4-49C3-832F-55D9EFC6042C}"/>
              </a:ext>
            </a:extLst>
          </p:cNvPr>
          <p:cNvSpPr/>
          <p:nvPr/>
        </p:nvSpPr>
        <p:spPr>
          <a:xfrm>
            <a:off x="6475878" y="5910076"/>
            <a:ext cx="1641379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40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 (z-</a:t>
            </a:r>
            <a:r>
              <a:rPr lang="pt-BR" sz="3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49</a:t>
            </a:fld>
            <a:endParaRPr lang="en-US" dirty="0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FD06A7B9-FBE5-4633-8D0F-D551062CC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0" y="2652850"/>
            <a:ext cx="7886700" cy="26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7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 da mochila multiobjetivo (PMM)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55FD19-97F0-4941-8EBC-344B016D9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>
                <a:latin typeface="+mj-lt"/>
              </a:rPr>
              <a:t>Cada item é associado a múltiplos valores de lucro (</a:t>
            </a:r>
            <a:r>
              <a:rPr lang="pt-BR" i="1" dirty="0" err="1">
                <a:latin typeface="+mj-lt"/>
              </a:rPr>
              <a:t>array</a:t>
            </a:r>
            <a:r>
              <a:rPr lang="pt-BR" dirty="0">
                <a:latin typeface="+mj-lt"/>
              </a:rPr>
              <a:t> de lucros);</a:t>
            </a:r>
          </a:p>
          <a:p>
            <a:r>
              <a:rPr lang="pt-BR" dirty="0">
                <a:latin typeface="+mj-lt"/>
              </a:rPr>
              <a:t>Apenas uma restrição de peso (capacidade da mochila);</a:t>
            </a:r>
          </a:p>
          <a:p>
            <a:r>
              <a:rPr lang="pt-BR" dirty="0">
                <a:latin typeface="+mj-lt"/>
              </a:rPr>
              <a:t>Objetivo: arranjar os itens na mochila de forma a obter os maiores valores de lucro considerando todos os objetivos. Não exceder a capacidade da mochila.</a:t>
            </a:r>
          </a:p>
          <a:p>
            <a:r>
              <a:rPr lang="pt-BR" dirty="0">
                <a:latin typeface="+mj-lt"/>
              </a:rPr>
              <a:t>Formulações de objetivos (problemas): relacionado ao número de posições no </a:t>
            </a:r>
            <a:r>
              <a:rPr lang="pt-BR" i="1" dirty="0" err="1">
                <a:latin typeface="+mj-lt"/>
              </a:rPr>
              <a:t>array</a:t>
            </a:r>
            <a:r>
              <a:rPr lang="pt-BR" dirty="0">
                <a:latin typeface="+mj-lt"/>
              </a:rPr>
              <a:t> de lucro.</a:t>
            </a:r>
          </a:p>
          <a:p>
            <a:r>
              <a:rPr lang="pt-BR" dirty="0">
                <a:latin typeface="+mj-lt"/>
              </a:rPr>
              <a:t>Instâncias: variação na cardinalidade dos conjuntos de itens: 30, 40, 50, 100, 200.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170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3 (z-</a:t>
            </a:r>
            <a:r>
              <a:rPr lang="pt-BR" sz="3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D2B5B0B-FCE0-477F-8E15-A52356441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510332"/>
            <a:ext cx="7886700" cy="29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1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4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3D3CA9-F1C4-4ED2-A917-4460E403B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>
                <a:latin typeface="+mj-lt"/>
              </a:rPr>
              <a:t>NSGA-III,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SPEA2-SDE</a:t>
            </a:r>
            <a:r>
              <a:rPr lang="en-US" dirty="0">
                <a:latin typeface="+mj-lt"/>
              </a:rPr>
              <a:t>, MOEA/D, AEMMT, AEMMD, MOEA/D-ACO, MOACS e MACO/NDS</a:t>
            </a:r>
          </a:p>
          <a:p>
            <a:pPr>
              <a:spcAft>
                <a:spcPts val="2400"/>
              </a:spcAft>
            </a:pPr>
            <a:r>
              <a:rPr lang="pt-BR" dirty="0">
                <a:latin typeface="+mj-lt"/>
              </a:rPr>
              <a:t>P</a:t>
            </a:r>
            <a:r>
              <a:rPr lang="en-US" dirty="0">
                <a:latin typeface="+mj-lt"/>
              </a:rPr>
              <a:t>MM: 50, 100 e 200 </a:t>
            </a:r>
            <a:r>
              <a:rPr lang="en-US" dirty="0" err="1">
                <a:latin typeface="+mj-lt"/>
              </a:rPr>
              <a:t>itens</a:t>
            </a:r>
            <a:endParaRPr lang="en-US" dirty="0">
              <a:latin typeface="+mj-lt"/>
            </a:endParaRPr>
          </a:p>
          <a:p>
            <a:pPr>
              <a:spcAft>
                <a:spcPts val="2400"/>
              </a:spcAft>
            </a:pPr>
            <a:r>
              <a:rPr lang="pt-BR" dirty="0">
                <a:latin typeface="+mj-lt"/>
              </a:rPr>
              <a:t>P</a:t>
            </a:r>
            <a:r>
              <a:rPr lang="en-US" dirty="0">
                <a:latin typeface="+mj-lt"/>
              </a:rPr>
              <a:t>RM: Redes 3, 4 e 5</a:t>
            </a:r>
          </a:p>
          <a:p>
            <a:pPr>
              <a:spcAft>
                <a:spcPts val="2400"/>
              </a:spcAft>
            </a:pPr>
            <a:r>
              <a:rPr lang="pt-BR" dirty="0" err="1">
                <a:latin typeface="+mj-lt"/>
              </a:rPr>
              <a:t>Hipervolume</a:t>
            </a:r>
            <a:endParaRPr lang="pt-BR" dirty="0">
              <a:latin typeface="+mj-lt"/>
            </a:endParaRPr>
          </a:p>
          <a:p>
            <a:pPr>
              <a:spcAft>
                <a:spcPts val="2400"/>
              </a:spcAft>
            </a:pPr>
            <a:r>
              <a:rPr lang="pt-BR" dirty="0">
                <a:latin typeface="+mj-lt"/>
              </a:rPr>
              <a:t>NSGA-III e SPEA2-SDE com limites ajustados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5116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4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52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14E689E-3418-46B6-B32C-AF649999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4999" y="1825625"/>
            <a:ext cx="75740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7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ço Reservado para Conteúdo 21">
            <a:extLst>
              <a:ext uri="{FF2B5EF4-FFF2-40B4-BE49-F238E27FC236}">
                <a16:creationId xmlns:a16="http://schemas.microsoft.com/office/drawing/2014/main" id="{9CCF273A-156C-443E-8C5A-DF1106457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8250" y="1390747"/>
            <a:ext cx="6477000" cy="525198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4 (PMM, 4 </a:t>
            </a:r>
            <a:r>
              <a:rPr lang="pt-BR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53</a:t>
            </a:fld>
            <a:endParaRPr lang="en-US" dirty="0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F3734166-34A9-4F7E-8CAD-9A1C1BEB12CC}"/>
              </a:ext>
            </a:extLst>
          </p:cNvPr>
          <p:cNvSpPr/>
          <p:nvPr/>
        </p:nvSpPr>
        <p:spPr>
          <a:xfrm>
            <a:off x="5454624" y="1954670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F7980452-069B-432C-B7C6-A32D953503F3}"/>
              </a:ext>
            </a:extLst>
          </p:cNvPr>
          <p:cNvSpPr/>
          <p:nvPr/>
        </p:nvSpPr>
        <p:spPr>
          <a:xfrm>
            <a:off x="5502173" y="3475014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2D529CA9-E42A-43E4-9FDA-F41DA45C52DA}"/>
              </a:ext>
            </a:extLst>
          </p:cNvPr>
          <p:cNvSpPr/>
          <p:nvPr/>
        </p:nvSpPr>
        <p:spPr>
          <a:xfrm>
            <a:off x="5454624" y="5119714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F237E94B-8F4B-47E9-85EC-BDABE941CC67}"/>
              </a:ext>
            </a:extLst>
          </p:cNvPr>
          <p:cNvSpPr/>
          <p:nvPr/>
        </p:nvSpPr>
        <p:spPr>
          <a:xfrm>
            <a:off x="3331159" y="6097220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14E6373E-58BF-4467-8A9B-303F393C7169}"/>
              </a:ext>
            </a:extLst>
          </p:cNvPr>
          <p:cNvSpPr/>
          <p:nvPr/>
        </p:nvSpPr>
        <p:spPr>
          <a:xfrm>
            <a:off x="3448202" y="4484802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B2F097CD-A683-461A-9656-3BCFEF6658C8}"/>
              </a:ext>
            </a:extLst>
          </p:cNvPr>
          <p:cNvSpPr/>
          <p:nvPr/>
        </p:nvSpPr>
        <p:spPr>
          <a:xfrm>
            <a:off x="3322929" y="3007278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23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4 (PMM, 5 </a:t>
            </a:r>
            <a:r>
              <a:rPr lang="pt-BR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54</a:t>
            </a:fld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CA8FAA6-088F-4F0D-838A-A9E9A3D51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3475" y="1365120"/>
            <a:ext cx="6581679" cy="5116770"/>
          </a:xfrm>
          <a:prstGeom prst="rect">
            <a:avLst/>
          </a:prstGeom>
        </p:spPr>
      </p:pic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A87DCBCF-A8D7-481F-811A-B1D52E6CADBE}"/>
              </a:ext>
            </a:extLst>
          </p:cNvPr>
          <p:cNvSpPr/>
          <p:nvPr/>
        </p:nvSpPr>
        <p:spPr>
          <a:xfrm>
            <a:off x="3353104" y="3058485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A1DDDC4A-3356-44F0-B523-206EB6928E5F}"/>
              </a:ext>
            </a:extLst>
          </p:cNvPr>
          <p:cNvSpPr/>
          <p:nvPr/>
        </p:nvSpPr>
        <p:spPr>
          <a:xfrm>
            <a:off x="3429913" y="4623883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7E3FD04D-36AE-4B3E-9571-B6A8591C217C}"/>
              </a:ext>
            </a:extLst>
          </p:cNvPr>
          <p:cNvSpPr/>
          <p:nvPr/>
        </p:nvSpPr>
        <p:spPr>
          <a:xfrm>
            <a:off x="3353104" y="6189281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52F068D4-7D0F-4C19-9218-847B81F8E40C}"/>
              </a:ext>
            </a:extLst>
          </p:cNvPr>
          <p:cNvSpPr/>
          <p:nvPr/>
        </p:nvSpPr>
        <p:spPr>
          <a:xfrm>
            <a:off x="5473293" y="199124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992B8747-2942-44F2-955D-FD6FDFDB65FD}"/>
              </a:ext>
            </a:extLst>
          </p:cNvPr>
          <p:cNvSpPr/>
          <p:nvPr/>
        </p:nvSpPr>
        <p:spPr>
          <a:xfrm>
            <a:off x="5520842" y="3548165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09943F91-6EDD-4008-A6C3-B0ACE8B25534}"/>
              </a:ext>
            </a:extLst>
          </p:cNvPr>
          <p:cNvSpPr/>
          <p:nvPr/>
        </p:nvSpPr>
        <p:spPr>
          <a:xfrm>
            <a:off x="5473293" y="5119714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51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4 (PMM, 6 </a:t>
            </a:r>
            <a:r>
              <a:rPr lang="pt-BR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55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2974EDB-9513-4F76-9045-CA8340F31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1100" y="1367130"/>
            <a:ext cx="6581775" cy="5112943"/>
          </a:xfrm>
          <a:prstGeom prst="rect">
            <a:avLst/>
          </a:prstGeom>
        </p:spPr>
      </p:pic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D0E8D158-0D61-471D-A178-889BFF9DE165}"/>
              </a:ext>
            </a:extLst>
          </p:cNvPr>
          <p:cNvSpPr/>
          <p:nvPr/>
        </p:nvSpPr>
        <p:spPr>
          <a:xfrm>
            <a:off x="3448202" y="3115350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87620A17-5DBD-4BC3-8DD5-1D48AEEDD973}"/>
              </a:ext>
            </a:extLst>
          </p:cNvPr>
          <p:cNvSpPr/>
          <p:nvPr/>
        </p:nvSpPr>
        <p:spPr>
          <a:xfrm>
            <a:off x="3447287" y="4625939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48FE52B8-D223-4F8C-B451-081E30697361}"/>
              </a:ext>
            </a:extLst>
          </p:cNvPr>
          <p:cNvSpPr/>
          <p:nvPr/>
        </p:nvSpPr>
        <p:spPr>
          <a:xfrm>
            <a:off x="3447287" y="6192317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D95C75AB-2291-4B49-A94D-BE270D99BD32}"/>
              </a:ext>
            </a:extLst>
          </p:cNvPr>
          <p:cNvSpPr/>
          <p:nvPr/>
        </p:nvSpPr>
        <p:spPr>
          <a:xfrm>
            <a:off x="5545530" y="199124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D37BA919-98C5-4C17-A842-5D6DAD9C5F56}"/>
              </a:ext>
            </a:extLst>
          </p:cNvPr>
          <p:cNvSpPr/>
          <p:nvPr/>
        </p:nvSpPr>
        <p:spPr>
          <a:xfrm>
            <a:off x="5535166" y="3555479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C670DF70-E556-44EC-9A18-265CD9CE861B}"/>
              </a:ext>
            </a:extLst>
          </p:cNvPr>
          <p:cNvSpPr/>
          <p:nvPr/>
        </p:nvSpPr>
        <p:spPr>
          <a:xfrm>
            <a:off x="5579666" y="5160262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4 (PRM, 4 </a:t>
            </a:r>
            <a:r>
              <a:rPr lang="pt-BR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56</a:t>
            </a:fld>
            <a:endParaRPr lang="en-US" dirty="0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A9C125BA-F939-44FD-A996-4AD3AF738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23950" y="1369888"/>
            <a:ext cx="6648449" cy="5073816"/>
          </a:xfrm>
          <a:prstGeom prst="rect">
            <a:avLst/>
          </a:prstGeom>
        </p:spPr>
      </p:pic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AA315326-948F-447F-A60F-16F5F4B978E9}"/>
              </a:ext>
            </a:extLst>
          </p:cNvPr>
          <p:cNvSpPr/>
          <p:nvPr/>
        </p:nvSpPr>
        <p:spPr>
          <a:xfrm>
            <a:off x="6353858" y="197661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18FC20E1-3750-45EC-B59B-1E05586B4336}"/>
              </a:ext>
            </a:extLst>
          </p:cNvPr>
          <p:cNvSpPr/>
          <p:nvPr/>
        </p:nvSpPr>
        <p:spPr>
          <a:xfrm>
            <a:off x="5698535" y="4227475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92E3033F-063E-4111-94DD-DA7C2E5ACEEF}"/>
              </a:ext>
            </a:extLst>
          </p:cNvPr>
          <p:cNvSpPr/>
          <p:nvPr/>
        </p:nvSpPr>
        <p:spPr>
          <a:xfrm>
            <a:off x="6353858" y="3474009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5BE307E5-E668-4992-B312-03A9FFF33CA3}"/>
              </a:ext>
            </a:extLst>
          </p:cNvPr>
          <p:cNvSpPr/>
          <p:nvPr/>
        </p:nvSpPr>
        <p:spPr>
          <a:xfrm>
            <a:off x="6354465" y="5118710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64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4 (PRM, 5 </a:t>
            </a:r>
            <a:r>
              <a:rPr lang="pt-BR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3BC9800-DDD3-4EF2-ADC2-1599B366A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6325" y="1360440"/>
            <a:ext cx="6779210" cy="5121444"/>
          </a:xfrm>
          <a:prstGeom prst="rect">
            <a:avLst/>
          </a:prstGeom>
        </p:spPr>
      </p:pic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6A9D53CA-9087-4DF3-8EF9-371D9D8D1DD2}"/>
              </a:ext>
            </a:extLst>
          </p:cNvPr>
          <p:cNvSpPr/>
          <p:nvPr/>
        </p:nvSpPr>
        <p:spPr>
          <a:xfrm>
            <a:off x="5081013" y="1910779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AF90A430-7522-4088-ADE7-E34D097F606E}"/>
              </a:ext>
            </a:extLst>
          </p:cNvPr>
          <p:cNvSpPr/>
          <p:nvPr/>
        </p:nvSpPr>
        <p:spPr>
          <a:xfrm>
            <a:off x="7008988" y="2289951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8B0B8F52-9F99-4EC1-A321-3DD69C6CCB8F}"/>
              </a:ext>
            </a:extLst>
          </p:cNvPr>
          <p:cNvSpPr/>
          <p:nvPr/>
        </p:nvSpPr>
        <p:spPr>
          <a:xfrm>
            <a:off x="5128562" y="3840695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BE8A4539-8EA3-4705-9392-F273B51692FD}"/>
              </a:ext>
            </a:extLst>
          </p:cNvPr>
          <p:cNvSpPr/>
          <p:nvPr/>
        </p:nvSpPr>
        <p:spPr>
          <a:xfrm>
            <a:off x="6400187" y="3877272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CC9E1D41-3D14-416C-81FD-6302BA42B405}"/>
              </a:ext>
            </a:extLst>
          </p:cNvPr>
          <p:cNvSpPr/>
          <p:nvPr/>
        </p:nvSpPr>
        <p:spPr>
          <a:xfrm>
            <a:off x="5109661" y="4944072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6B5BA7F4-FD3D-4B96-AF6A-FEBD1FC52B8F}"/>
              </a:ext>
            </a:extLst>
          </p:cNvPr>
          <p:cNvSpPr/>
          <p:nvPr/>
        </p:nvSpPr>
        <p:spPr>
          <a:xfrm>
            <a:off x="7056537" y="5024539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03C1AFEE-7B25-47FE-BC38-C090DCB6E18D}"/>
              </a:ext>
            </a:extLst>
          </p:cNvPr>
          <p:cNvSpPr/>
          <p:nvPr/>
        </p:nvSpPr>
        <p:spPr>
          <a:xfrm>
            <a:off x="3166185" y="1969301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1222AC7-22B6-464F-AF6F-3D44B767BE9E}"/>
              </a:ext>
            </a:extLst>
          </p:cNvPr>
          <p:cNvSpPr/>
          <p:nvPr/>
        </p:nvSpPr>
        <p:spPr>
          <a:xfrm>
            <a:off x="3213734" y="3489644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66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Experimentos: Etapa 4 (PRM, 6 </a:t>
            </a:r>
            <a:r>
              <a:rPr lang="pt-BR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58</a:t>
            </a:fld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4AE451C-42A1-41BA-94CF-7CAB7F758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7750" y="1367302"/>
            <a:ext cx="6843253" cy="5114583"/>
          </a:xfrm>
          <a:prstGeom prst="rect">
            <a:avLst/>
          </a:prstGeom>
        </p:spPr>
      </p:pic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F81601F4-C1F6-41CB-8358-86EF5F259E1E}"/>
              </a:ext>
            </a:extLst>
          </p:cNvPr>
          <p:cNvSpPr/>
          <p:nvPr/>
        </p:nvSpPr>
        <p:spPr>
          <a:xfrm>
            <a:off x="5088748" y="2135035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9A1D657F-3571-461E-89C6-F1679FCFAF70}"/>
              </a:ext>
            </a:extLst>
          </p:cNvPr>
          <p:cNvSpPr/>
          <p:nvPr/>
        </p:nvSpPr>
        <p:spPr>
          <a:xfrm>
            <a:off x="6394777" y="2156980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483A2936-C362-43A8-957E-D9FEAA1D6DBA}"/>
              </a:ext>
            </a:extLst>
          </p:cNvPr>
          <p:cNvSpPr/>
          <p:nvPr/>
        </p:nvSpPr>
        <p:spPr>
          <a:xfrm>
            <a:off x="5088748" y="3675889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4EB36CBD-CC3F-45CB-BEF4-16245EEC36D3}"/>
              </a:ext>
            </a:extLst>
          </p:cNvPr>
          <p:cNvSpPr/>
          <p:nvPr/>
        </p:nvSpPr>
        <p:spPr>
          <a:xfrm>
            <a:off x="7040688" y="354054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23FF019D-A660-4F64-83A3-22BB7C784BEF}"/>
              </a:ext>
            </a:extLst>
          </p:cNvPr>
          <p:cNvSpPr/>
          <p:nvPr/>
        </p:nvSpPr>
        <p:spPr>
          <a:xfrm>
            <a:off x="5088748" y="521308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8CECFD91-307C-4870-8571-D84F433C5A93}"/>
              </a:ext>
            </a:extLst>
          </p:cNvPr>
          <p:cNvSpPr/>
          <p:nvPr/>
        </p:nvSpPr>
        <p:spPr>
          <a:xfrm>
            <a:off x="7040688" y="5213086"/>
            <a:ext cx="95098" cy="16093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3E297E5A-AE72-4C0F-A376-870E37F3155B}"/>
              </a:ext>
            </a:extLst>
          </p:cNvPr>
          <p:cNvSpPr/>
          <p:nvPr/>
        </p:nvSpPr>
        <p:spPr>
          <a:xfrm>
            <a:off x="3169843" y="3407044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328B8139-473F-46BF-97CF-71A9A4E0738E}"/>
              </a:ext>
            </a:extLst>
          </p:cNvPr>
          <p:cNvSpPr/>
          <p:nvPr/>
        </p:nvSpPr>
        <p:spPr>
          <a:xfrm>
            <a:off x="3184473" y="2039938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A017EFF6-9ED1-4EB7-861C-51542F280E5B}"/>
              </a:ext>
            </a:extLst>
          </p:cNvPr>
          <p:cNvSpPr/>
          <p:nvPr/>
        </p:nvSpPr>
        <p:spPr>
          <a:xfrm>
            <a:off x="3151554" y="5052152"/>
            <a:ext cx="95098" cy="1609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07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Conclusão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1CD8EA-4FDC-4E4E-B662-52280BB02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Comparação entre </a:t>
            </a:r>
            <a:r>
              <a:rPr lang="pt-BR" dirty="0" err="1">
                <a:latin typeface="+mj-lt"/>
              </a:rPr>
              <a:t>AGs</a:t>
            </a:r>
            <a:endParaRPr lang="pt-BR" dirty="0">
              <a:latin typeface="+mj-lt"/>
            </a:endParaRP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Proposição de um novo ACO e um modelo de construção de soluções para o PRM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Comparação entre </a:t>
            </a:r>
            <a:r>
              <a:rPr lang="pt-BR" dirty="0" err="1">
                <a:latin typeface="+mj-lt"/>
              </a:rPr>
              <a:t>AGs</a:t>
            </a:r>
            <a:r>
              <a:rPr lang="pt-BR" dirty="0">
                <a:latin typeface="+mj-lt"/>
              </a:rPr>
              <a:t> e ACO.</a:t>
            </a:r>
          </a:p>
        </p:txBody>
      </p:sp>
    </p:spTree>
    <p:extLst>
      <p:ext uri="{BB962C8B-B14F-4D97-AF65-F5344CB8AC3E}">
        <p14:creationId xmlns:p14="http://schemas.microsoft.com/office/powerpoint/2010/main" val="33717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 do roteamento multicast (PRM)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C40D962-FC28-435D-B234-3591E86D6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5488" y="2489120"/>
            <a:ext cx="8405165" cy="31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4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Conclusão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1CD8EA-4FDC-4E4E-B662-52280BB02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>
                <a:latin typeface="+mj-lt"/>
              </a:rPr>
              <a:t>Trabalhos futuros:</a:t>
            </a:r>
          </a:p>
          <a:p>
            <a:pPr lvl="1"/>
            <a:r>
              <a:rPr lang="pt-BR" dirty="0">
                <a:latin typeface="+mj-lt"/>
              </a:rPr>
              <a:t>Inclusão da métrica IGD</a:t>
            </a:r>
          </a:p>
          <a:p>
            <a:pPr lvl="1"/>
            <a:r>
              <a:rPr lang="pt-BR" dirty="0">
                <a:latin typeface="+mj-lt"/>
              </a:rPr>
              <a:t>Investigar estratégias para a limitação do tamanho do conjunto de soluções não dominadas no PMM.</a:t>
            </a:r>
          </a:p>
          <a:p>
            <a:pPr lvl="1"/>
            <a:r>
              <a:rPr lang="pt-BR" dirty="0">
                <a:latin typeface="+mj-lt"/>
              </a:rPr>
              <a:t>Avaliar os algoritmos em um espaço de tempo pré-definido ao invés de número de avaliações.</a:t>
            </a:r>
          </a:p>
          <a:p>
            <a:pPr lvl="1"/>
            <a:r>
              <a:rPr lang="pt-BR" dirty="0">
                <a:latin typeface="+mj-lt"/>
              </a:rPr>
              <a:t>Investigar redes mais complexas no PRM com muitos objetivos. </a:t>
            </a:r>
          </a:p>
          <a:p>
            <a:pPr lvl="1"/>
            <a:r>
              <a:rPr lang="pt-BR" dirty="0">
                <a:latin typeface="+mj-lt"/>
              </a:rPr>
              <a:t>Testar o PMM com múltiplas restrições.</a:t>
            </a:r>
          </a:p>
          <a:p>
            <a:pPr lvl="1"/>
            <a:r>
              <a:rPr lang="pt-BR" dirty="0">
                <a:latin typeface="+mj-lt"/>
              </a:rPr>
              <a:t>Testar o MACO/NDS em outros problemas multiobjetivos a fim de validá-lo como framework.</a:t>
            </a:r>
          </a:p>
          <a:p>
            <a:pPr lvl="1"/>
            <a:r>
              <a:rPr lang="pt-BR" dirty="0">
                <a:latin typeface="+mj-lt"/>
              </a:rPr>
              <a:t>Adaptar a ideia de decomposição dos conjuntos de não dominância (sufixo NDS) para o PSO.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9310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1E533-1F90-4248-9217-4704A71AB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07094"/>
            <a:ext cx="7772400" cy="2387600"/>
          </a:xfrm>
        </p:spPr>
        <p:txBody>
          <a:bodyPr>
            <a:normAutofit/>
          </a:bodyPr>
          <a:lstStyle/>
          <a:p>
            <a:r>
              <a:rPr lang="pt-BR" dirty="0"/>
              <a:t>Obrigado!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2C39D0-57F4-40FF-807E-F9C7132C9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86769"/>
            <a:ext cx="6858000" cy="1655762"/>
          </a:xfrm>
        </p:spPr>
        <p:txBody>
          <a:bodyPr/>
          <a:lstStyle/>
          <a:p>
            <a:r>
              <a:rPr lang="pt-BR" dirty="0"/>
              <a:t>Perguntas?</a:t>
            </a:r>
            <a:endParaRPr lang="en-US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664147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B378E4E-2414-4D2E-82C4-41B17D33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4842B-8C2D-4595-9A76-8132E404A2A8}" type="slidenum">
              <a:rPr lang="en-US" smtClean="0"/>
              <a:t>61</a:t>
            </a:fld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3307F6C-3299-4609-948C-C5CA9419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59" y="4162123"/>
            <a:ext cx="940695" cy="93668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5DF447-34A4-4DB0-8352-BFD7779D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79" y="4219436"/>
            <a:ext cx="1099526" cy="8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02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PRM multiobjetivo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62</a:t>
            </a:fld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50B13F3A-C427-4C32-A061-EDB9B158D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3094196"/>
            <a:ext cx="7886700" cy="18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3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proposto: MACO/NDS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3D844-7644-4546-8263-2BF79F95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86" y="1625600"/>
            <a:ext cx="7886700" cy="4351338"/>
          </a:xfrm>
        </p:spPr>
        <p:txBody>
          <a:bodyPr/>
          <a:lstStyle/>
          <a:p>
            <a:r>
              <a:rPr lang="pt-BR" dirty="0">
                <a:latin typeface="+mj-lt"/>
              </a:rPr>
              <a:t>Construção das soluções</a:t>
            </a:r>
            <a:endParaRPr lang="en-US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B7C84C-AAAE-4F8C-8333-99B4215FC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36" y="2214006"/>
            <a:ext cx="8347947" cy="412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30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C020BD-2ECD-4C60-9829-185653CE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2" y="2111490"/>
            <a:ext cx="8567249" cy="430161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proposto: MACO/NDS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3D844-7644-4546-8263-2BF79F95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86" y="1494321"/>
            <a:ext cx="7886700" cy="4351338"/>
          </a:xfrm>
        </p:spPr>
        <p:txBody>
          <a:bodyPr/>
          <a:lstStyle/>
          <a:p>
            <a:r>
              <a:rPr lang="pt-BR" dirty="0">
                <a:latin typeface="+mj-lt"/>
              </a:rPr>
              <a:t>Atualização dos subproblemas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88308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proposto: MACO/NDS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ADF881-59D3-4D4E-B3B7-B5AF899E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Atualização dos feromônios:</a:t>
            </a:r>
          </a:p>
          <a:p>
            <a:endParaRPr lang="pt-BR" dirty="0">
              <a:latin typeface="+mj-lt"/>
            </a:endParaRPr>
          </a:p>
          <a:p>
            <a:pPr lvl="1"/>
            <a:r>
              <a:rPr lang="pt-BR" b="1" dirty="0">
                <a:latin typeface="+mj-lt"/>
              </a:rPr>
              <a:t>Depósito:</a:t>
            </a:r>
            <a:r>
              <a:rPr lang="pt-BR" dirty="0">
                <a:latin typeface="+mj-lt"/>
              </a:rPr>
              <a:t> para cada aresta da solução, incrementa-se em 𝛿 o feromônio daquela aresta. O depósito de feromônio ocorre quando novas soluções não-dominadas são encontradas.</a:t>
            </a:r>
          </a:p>
          <a:p>
            <a:pPr lvl="1"/>
            <a:endParaRPr lang="pt-BR" dirty="0">
              <a:latin typeface="+mj-lt"/>
            </a:endParaRPr>
          </a:p>
          <a:p>
            <a:pPr lvl="1"/>
            <a:r>
              <a:rPr lang="pt-BR" b="1" dirty="0">
                <a:latin typeface="+mj-lt"/>
              </a:rPr>
              <a:t>Evaporação:</a:t>
            </a:r>
            <a:r>
              <a:rPr lang="pt-BR" dirty="0">
                <a:latin typeface="+mj-lt"/>
              </a:rPr>
              <a:t> similar ao depósito, mas ao invés de incrementar o feromônio em 𝛿, decrementa-se. Ocorre quando uma solução é removida do arquivo em decorrência de uma nova solução melhor.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6378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proposto: MACO/NDS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ADF881-59D3-4D4E-B3B7-B5AF899E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Atualização dos feromônios</a:t>
            </a:r>
          </a:p>
          <a:p>
            <a:endParaRPr lang="pt-BR" dirty="0">
              <a:latin typeface="+mj-lt"/>
            </a:endParaRPr>
          </a:p>
          <a:p>
            <a:pPr lvl="1"/>
            <a:r>
              <a:rPr lang="pt-BR" dirty="0">
                <a:latin typeface="+mj-lt"/>
              </a:rPr>
              <a:t>No PRM:</a:t>
            </a:r>
          </a:p>
          <a:p>
            <a:pPr lvl="1"/>
            <a:endParaRPr lang="pt-BR" dirty="0">
              <a:latin typeface="+mj-lt"/>
            </a:endParaRPr>
          </a:p>
          <a:p>
            <a:pPr lvl="1"/>
            <a:endParaRPr lang="pt-BR" dirty="0">
              <a:latin typeface="+mj-lt"/>
            </a:endParaRPr>
          </a:p>
          <a:p>
            <a:pPr lvl="1"/>
            <a:endParaRPr lang="pt-BR" dirty="0">
              <a:latin typeface="+mj-lt"/>
            </a:endParaRPr>
          </a:p>
          <a:p>
            <a:pPr lvl="1"/>
            <a:r>
              <a:rPr lang="pt-BR" dirty="0">
                <a:latin typeface="+mj-lt"/>
              </a:rPr>
              <a:t>No PMM:</a:t>
            </a:r>
          </a:p>
          <a:p>
            <a:pPr lvl="1"/>
            <a:endParaRPr lang="en-US" dirty="0">
              <a:latin typeface="+mj-lt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1A27C9-D20D-4734-BB3E-138C00222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833" y="3401334"/>
            <a:ext cx="3708807" cy="42793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7A63662-08BB-4B5F-9464-2B1F30F29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109" y="4907153"/>
            <a:ext cx="7217458" cy="42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4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 do roteamento multicast (PRM)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2366FCA-53DE-4635-89CB-6FBD8DFD0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8350" y="1361610"/>
            <a:ext cx="4905375" cy="51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7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PRM multiobjetivo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F2F2A4-5C28-4B28-862C-79A2D4A8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latin typeface="+mj-lt"/>
              </a:rPr>
              <a:t>quatro valores de peso para um enlace da rede: custo, </a:t>
            </a:r>
            <a:r>
              <a:rPr lang="pt-BR" dirty="0" err="1">
                <a:latin typeface="+mj-lt"/>
              </a:rPr>
              <a:t>delay</a:t>
            </a:r>
            <a:r>
              <a:rPr lang="pt-BR" dirty="0">
                <a:latin typeface="+mj-lt"/>
              </a:rPr>
              <a:t>, capacidade de tráfego e tráfego corrente, representados respectivamente pelas funções: 𝑐(), 𝑑(), 𝑧() e 𝑡().</a:t>
            </a:r>
          </a:p>
          <a:p>
            <a:r>
              <a:rPr lang="pt-BR" dirty="0">
                <a:latin typeface="+mj-lt"/>
              </a:rPr>
              <a:t>Objetivos: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+mj-lt"/>
              </a:rPr>
              <a:t>Custo</a:t>
            </a:r>
            <a:r>
              <a:rPr lang="en-US" dirty="0">
                <a:latin typeface="+mj-lt"/>
              </a:rPr>
              <a:t> total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Delay </a:t>
            </a:r>
            <a:r>
              <a:rPr lang="en-US" dirty="0" err="1">
                <a:latin typeface="+mj-lt"/>
              </a:rPr>
              <a:t>fim</a:t>
            </a:r>
            <a:r>
              <a:rPr lang="en-US" dirty="0">
                <a:latin typeface="+mj-lt"/>
              </a:rPr>
              <a:t>-a-</a:t>
            </a:r>
            <a:r>
              <a:rPr lang="en-US" dirty="0" err="1">
                <a:latin typeface="+mj-lt"/>
              </a:rPr>
              <a:t>fim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médio</a:t>
            </a:r>
            <a:endParaRPr lang="en-US" dirty="0">
              <a:latin typeface="+mj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Delay </a:t>
            </a:r>
            <a:r>
              <a:rPr lang="en-US" dirty="0" err="1">
                <a:latin typeface="+mj-lt"/>
              </a:rPr>
              <a:t>fim</a:t>
            </a:r>
            <a:r>
              <a:rPr lang="en-US" dirty="0">
                <a:latin typeface="+mj-lt"/>
              </a:rPr>
              <a:t>-a-</a:t>
            </a:r>
            <a:r>
              <a:rPr lang="en-US" dirty="0" err="1">
                <a:latin typeface="+mj-lt"/>
              </a:rPr>
              <a:t>fim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máximo</a:t>
            </a:r>
            <a:endParaRPr lang="en-US" dirty="0">
              <a:latin typeface="+mj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Hops count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+mj-lt"/>
              </a:rPr>
              <a:t>Utilização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máxima</a:t>
            </a:r>
            <a:r>
              <a:rPr lang="en-US" dirty="0">
                <a:latin typeface="+mj-lt"/>
              </a:rPr>
              <a:t> de enlaces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+mj-lt"/>
              </a:rPr>
              <a:t>Utilização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média</a:t>
            </a:r>
            <a:r>
              <a:rPr lang="en-US" dirty="0">
                <a:latin typeface="+mj-lt"/>
              </a:rPr>
              <a:t> dos enlaces</a:t>
            </a:r>
          </a:p>
        </p:txBody>
      </p:sp>
    </p:spTree>
    <p:extLst>
      <p:ext uri="{BB962C8B-B14F-4D97-AF65-F5344CB8AC3E}">
        <p14:creationId xmlns:p14="http://schemas.microsoft.com/office/powerpoint/2010/main" val="311140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ECB74C9-8E5F-4ED0-B580-F787E18AC399}"/>
              </a:ext>
            </a:extLst>
          </p:cNvPr>
          <p:cNvSpPr/>
          <p:nvPr/>
        </p:nvSpPr>
        <p:spPr>
          <a:xfrm>
            <a:off x="570586" y="665683"/>
            <a:ext cx="8163763" cy="672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48A29A-31C3-4CF9-9553-B86296F6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PRM multiobjetivo</a:t>
            </a:r>
            <a:endParaRPr lang="en-US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2F08D9-34F3-4A6B-8676-D244ABDA7ED8}"/>
              </a:ext>
            </a:extLst>
          </p:cNvPr>
          <p:cNvSpPr/>
          <p:nvPr/>
        </p:nvSpPr>
        <p:spPr>
          <a:xfrm>
            <a:off x="0" y="0"/>
            <a:ext cx="3291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C14BA5-18F1-4A69-8AFC-E9352D482ACF}"/>
              </a:ext>
            </a:extLst>
          </p:cNvPr>
          <p:cNvSpPr/>
          <p:nvPr/>
        </p:nvSpPr>
        <p:spPr>
          <a:xfrm>
            <a:off x="9026957" y="0"/>
            <a:ext cx="117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D5DCA4-EE60-4B83-A684-C1D965A03ACB}"/>
              </a:ext>
            </a:extLst>
          </p:cNvPr>
          <p:cNvCxnSpPr/>
          <p:nvPr/>
        </p:nvCxnSpPr>
        <p:spPr>
          <a:xfrm>
            <a:off x="424282" y="6495898"/>
            <a:ext cx="845637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7B55A8-35FE-4A6A-BFA0-93EF3AD8413F}"/>
              </a:ext>
            </a:extLst>
          </p:cNvPr>
          <p:cNvSpPr/>
          <p:nvPr/>
        </p:nvSpPr>
        <p:spPr>
          <a:xfrm>
            <a:off x="7988198" y="739557"/>
            <a:ext cx="658369" cy="53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D5592D-1F10-41CE-88B3-3FDD453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58" y="810226"/>
            <a:ext cx="400247" cy="398541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EC26B2D1-F249-4380-A75C-55D0F58F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318" y="6481901"/>
            <a:ext cx="2057400" cy="365125"/>
          </a:xfrm>
        </p:spPr>
        <p:txBody>
          <a:bodyPr/>
          <a:lstStyle/>
          <a:p>
            <a:fld id="{2764842B-8C2D-4595-9A76-8132E404A2A8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9F2F2A4-5C28-4B28-862C-79A2D4A8D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400" dirty="0">
                    <a:latin typeface="+mj-lt"/>
                  </a:rPr>
                  <a:t>Formulações de objetivos (problemas):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 dirty="0">
                    <a:latin typeface="+mj-lt"/>
                  </a:rPr>
                  <a:t>: formado pelos objetivos 1 e 3.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000" dirty="0">
                    <a:latin typeface="+mj-lt"/>
                  </a:rPr>
                  <a:t>: formado pelos objetivos 1, 3 e 4.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000" dirty="0">
                    <a:latin typeface="+mj-lt"/>
                  </a:rPr>
                  <a:t>: formado pelos objetivos 1, 3, 4 e 5.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000" dirty="0">
                    <a:latin typeface="+mj-lt"/>
                  </a:rPr>
                  <a:t>: formado pelos objetivos 1, 3, 4, 5 e 6.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000" dirty="0">
                    <a:latin typeface="+mj-lt"/>
                  </a:rPr>
                  <a:t>: formado pelos objetivos 1, 2, 3, 4, 5 e 6.</a:t>
                </a:r>
              </a:p>
              <a:p>
                <a:r>
                  <a:rPr lang="pt-BR" sz="2400" dirty="0">
                    <a:latin typeface="+mj-lt"/>
                  </a:rPr>
                  <a:t>Instâncias de redes</a:t>
                </a:r>
              </a:p>
              <a:p>
                <a:pPr lvl="1"/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9F2F2A4-5C28-4B28-862C-79A2D4A8D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8A7B5DBE-76B5-4686-A776-89D556C06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96" y="4528436"/>
            <a:ext cx="4407408" cy="178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6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13861</TotalTime>
  <Words>2266</Words>
  <Application>Microsoft Office PowerPoint</Application>
  <PresentationFormat>Apresentação na tela (4:3)</PresentationFormat>
  <Paragraphs>376</Paragraphs>
  <Slides>66</Slides>
  <Notes>42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Tema do Office</vt:lpstr>
      <vt:lpstr>Defesa de mestrado</vt:lpstr>
      <vt:lpstr>Introdução</vt:lpstr>
      <vt:lpstr>Problemas de teste</vt:lpstr>
      <vt:lpstr>Problema da mochila</vt:lpstr>
      <vt:lpstr>Problema da mochila multiobjetivo (PMM)</vt:lpstr>
      <vt:lpstr>Problema do roteamento multicast (PRM)</vt:lpstr>
      <vt:lpstr>Problema do roteamento multicast (PRM)</vt:lpstr>
      <vt:lpstr>PRM multiobjetivo</vt:lpstr>
      <vt:lpstr>PRM multiobjetivo</vt:lpstr>
      <vt:lpstr>Otimização bio-inspirada (AGs)</vt:lpstr>
      <vt:lpstr>Otimização bio-inspirada (ACOs)</vt:lpstr>
      <vt:lpstr>Algoritmos multiobjetivos</vt:lpstr>
      <vt:lpstr>Construindo um AG para o PMM</vt:lpstr>
      <vt:lpstr>Construindo um AG para o PRM</vt:lpstr>
      <vt:lpstr>Construindo um AG para o PRM</vt:lpstr>
      <vt:lpstr>Construindo um AG para o PRM</vt:lpstr>
      <vt:lpstr>Construindo um ACO para o PMM</vt:lpstr>
      <vt:lpstr>Construindo um ACO para o PMM</vt:lpstr>
      <vt:lpstr>Construindo um ACO para o PMM</vt:lpstr>
      <vt:lpstr>Construindo um ACO para o PRM</vt:lpstr>
      <vt:lpstr>Construindo um ACO para o PRM</vt:lpstr>
      <vt:lpstr>Algoritmo proposto: MACO/NDS</vt:lpstr>
      <vt:lpstr>Algoritmo proposto: MACO/NDS</vt:lpstr>
      <vt:lpstr>Algoritmo proposto: MACO/NDS</vt:lpstr>
      <vt:lpstr>Algoritmo proposto: MACO/NDS</vt:lpstr>
      <vt:lpstr>Experimentos</vt:lpstr>
      <vt:lpstr>Experimentos: Etapa 1 </vt:lpstr>
      <vt:lpstr>Experimentos: Etapa 1 </vt:lpstr>
      <vt:lpstr>Experimentos: Etapa 1 (PMM, ER) </vt:lpstr>
      <vt:lpstr>Experimentos: Etapa 1 (PMM, GD) </vt:lpstr>
      <vt:lpstr>Experimentos: Etapa 1 (PMM, PS) </vt:lpstr>
      <vt:lpstr>Experimentos: Etapa 1 (PRM, ER) </vt:lpstr>
      <vt:lpstr>Experimentos: Etapa 1 (PRM, GD) </vt:lpstr>
      <vt:lpstr>Experimentos: Etapa 1 (PRM, PS) </vt:lpstr>
      <vt:lpstr>Experimentos: Etapa 2 </vt:lpstr>
      <vt:lpstr>Experimentos: Etapa 2 </vt:lpstr>
      <vt:lpstr>Experimentos: Etapa 2 </vt:lpstr>
      <vt:lpstr>Experimentos: Etapa 2 </vt:lpstr>
      <vt:lpstr>Experimentos: Etapa 3</vt:lpstr>
      <vt:lpstr>Experimentos: Etapa 3</vt:lpstr>
      <vt:lpstr>Experimentos: Etapa 3 (PMM, ER)</vt:lpstr>
      <vt:lpstr>Experimentos: Etapa 3 (PMM, GDp)</vt:lpstr>
      <vt:lpstr>Experimentos: Etapa 3 (PMM, PS)</vt:lpstr>
      <vt:lpstr>Experimentos: Etapa 3 (PMM, Tempo)</vt:lpstr>
      <vt:lpstr>Experimentos: Etapa 3 (PRM, ER)</vt:lpstr>
      <vt:lpstr>Experimentos: Etapa 3 (PRM, GDp)</vt:lpstr>
      <vt:lpstr>Experimentos: Etapa 3 (PRM, PS)</vt:lpstr>
      <vt:lpstr>Experimentos: Etapa 3 (PRM, Tempo)</vt:lpstr>
      <vt:lpstr>Experimentos: Etapa 3 (z-test)</vt:lpstr>
      <vt:lpstr>Experimentos: Etapa 3 (z-test)</vt:lpstr>
      <vt:lpstr>Experimentos: Etapa 4</vt:lpstr>
      <vt:lpstr>Experimentos: Etapa 4</vt:lpstr>
      <vt:lpstr>Experimentos: Etapa 4 (PMM, 4 obj.)</vt:lpstr>
      <vt:lpstr>Experimentos: Etapa 4 (PMM, 5 obj.)</vt:lpstr>
      <vt:lpstr>Experimentos: Etapa 4 (PMM, 6 obj.)</vt:lpstr>
      <vt:lpstr>Experimentos: Etapa 4 (PRM, 4 obj.)</vt:lpstr>
      <vt:lpstr>Experimentos: Etapa 4 (PRM, 5 obj.)</vt:lpstr>
      <vt:lpstr>Experimentos: Etapa 4 (PRM, 6 obj.)</vt:lpstr>
      <vt:lpstr>Conclusão</vt:lpstr>
      <vt:lpstr>Conclusão</vt:lpstr>
      <vt:lpstr>Obrigado!</vt:lpstr>
      <vt:lpstr>PRM multiobjetivo</vt:lpstr>
      <vt:lpstr>Algoritmo proposto: MACO/NDS</vt:lpstr>
      <vt:lpstr>Algoritmo proposto: MACO/NDS</vt:lpstr>
      <vt:lpstr>Algoritmo proposto: MACO/NDS</vt:lpstr>
      <vt:lpstr>Algoritmo proposto: MACO/NDS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Peres França</dc:creator>
  <cp:lastModifiedBy>Tiago Peres França</cp:lastModifiedBy>
  <cp:revision>179</cp:revision>
  <dcterms:created xsi:type="dcterms:W3CDTF">2018-06-05T12:30:30Z</dcterms:created>
  <dcterms:modified xsi:type="dcterms:W3CDTF">2018-06-16T18:23:42Z</dcterms:modified>
</cp:coreProperties>
</file>